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6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7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8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drawingml.chart+xml" PartName="/ppt/charts/chart9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+xml" PartName="/ppt/charts/chart10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+xml" PartName="/ppt/charts/chart11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chart+xml" PartName="/ppt/charts/chart12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+xml" PartName="/ppt/charts/chart13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drawingml.chart+xml" PartName="/ppt/charts/chart14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drawingml.chart+xml" PartName="/ppt/charts/chart15.xml"/>
  <Override ContentType="application/vnd.ms-office.chartstyle+xml" PartName="/ppt/charts/style15.xml"/>
  <Override ContentType="application/vnd.ms-office.chartcolorstyle+xml" PartName="/ppt/charts/colors15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307" r:id="rId15"/>
    <p:sldId id="270" r:id="rId16"/>
    <p:sldId id="269" r:id="rId17"/>
    <p:sldId id="271" r:id="rId18"/>
    <p:sldId id="272" r:id="rId19"/>
    <p:sldId id="273" r:id="rId20"/>
    <p:sldId id="274" r:id="rId21"/>
    <p:sldId id="282" r:id="rId22"/>
    <p:sldId id="294" r:id="rId23"/>
    <p:sldId id="283" r:id="rId24"/>
    <p:sldId id="297" r:id="rId25"/>
    <p:sldId id="284" r:id="rId26"/>
    <p:sldId id="285" r:id="rId27"/>
    <p:sldId id="296" r:id="rId28"/>
    <p:sldId id="286" r:id="rId29"/>
    <p:sldId id="309" r:id="rId30"/>
    <p:sldId id="275" r:id="rId31"/>
    <p:sldId id="280" r:id="rId32"/>
    <p:sldId id="287" r:id="rId33"/>
    <p:sldId id="301" r:id="rId34"/>
    <p:sldId id="311" r:id="rId35"/>
    <p:sldId id="281" r:id="rId36"/>
    <p:sldId id="302" r:id="rId37"/>
    <p:sldId id="288" r:id="rId38"/>
    <p:sldId id="289" r:id="rId39"/>
    <p:sldId id="291" r:id="rId40"/>
    <p:sldId id="293" r:id="rId41"/>
    <p:sldId id="292" r:id="rId42"/>
    <p:sldId id="310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Teichert" userId="7697e04fb6e62c1d" providerId="LiveId" clId="{32FC3449-A742-4C70-B606-FFE9F68E6DA6}"/>
    <pc:docChg chg="modSld">
      <pc:chgData name="Katja Teichert" userId="7697e04fb6e62c1d" providerId="LiveId" clId="{32FC3449-A742-4C70-B606-FFE9F68E6DA6}" dt="2021-11-19T06:01:05.040" v="1" actId="20577"/>
      <pc:docMkLst>
        <pc:docMk/>
      </pc:docMkLst>
      <pc:sldChg chg="modSp mod">
        <pc:chgData name="Katja Teichert" userId="7697e04fb6e62c1d" providerId="LiveId" clId="{32FC3449-A742-4C70-B606-FFE9F68E6DA6}" dt="2021-11-19T06:01:05.040" v="1" actId="20577"/>
        <pc:sldMkLst>
          <pc:docMk/>
          <pc:sldMk cId="2315654016" sldId="256"/>
        </pc:sldMkLst>
        <pc:spChg chg="mod">
          <ac:chgData name="Katja Teichert" userId="7697e04fb6e62c1d" providerId="LiveId" clId="{32FC3449-A742-4C70-B606-FFE9F68E6DA6}" dt="2021-11-19T06:01:05.040" v="1" actId="20577"/>
          <ac:spMkLst>
            <pc:docMk/>
            <pc:sldMk cId="2315654016" sldId="256"/>
            <ac:spMk id="6" creationId="{86F9043F-B235-464A-89EB-275067F4C604}"/>
          </ac:spMkLst>
        </pc:spChg>
      </pc:sldChg>
    </pc:docChg>
  </pc:docChgLst>
</pc:chgInfo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Finanzielle</a:t>
            </a:r>
            <a:r>
              <a:rPr lang="en-US" sz="2000" dirty="0"/>
              <a:t> </a:t>
            </a:r>
            <a:r>
              <a:rPr lang="en-US" sz="2000" dirty="0" err="1"/>
              <a:t>Limitierung</a:t>
            </a:r>
            <a:r>
              <a:rPr lang="en-US" sz="2000" dirty="0"/>
              <a:t> HK-</a:t>
            </a:r>
            <a:r>
              <a:rPr lang="en-US" sz="2000" dirty="0" err="1"/>
              <a:t>Eingriffe</a:t>
            </a:r>
            <a:r>
              <a:rPr lang="en-US" sz="2000" dirty="0"/>
              <a:t> </a:t>
            </a:r>
          </a:p>
        </c:rich>
      </c:tx>
      <c:layout>
        <c:manualLayout>
          <c:xMode val="edge"/>
          <c:yMode val="edge"/>
          <c:x val="0.15880569357630078"/>
          <c:y val="0.1100080847179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159280682361542E-2"/>
          <c:y val="0.29803175618340733"/>
          <c:w val="0.93034583269138815"/>
          <c:h val="0.53139930186729167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25-474E-8040-7217B8205F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25-474E-8040-7217B8205F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525-474E-8040-7217B8205F55}"/>
              </c:ext>
            </c:extLst>
          </c:dPt>
          <c:dLbls>
            <c:dLbl>
              <c:idx val="0"/>
              <c:layout>
                <c:manualLayout>
                  <c:x val="-0.18620915669540067"/>
                  <c:y val="-6.1729380888788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53 %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525-474E-8040-7217B8205F55}"/>
                </c:ext>
              </c:extLst>
            </c:dLbl>
            <c:dLbl>
              <c:idx val="1"/>
              <c:layout>
                <c:manualLayout>
                  <c:x val="0.18334404382558103"/>
                  <c:y val="-6.283925249057657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43 %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525-474E-8040-7217B8205F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dirty="0"/>
                      <a:t>5 %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525-474E-8040-7217B8205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keine Limitierung</c:v>
                </c:pt>
                <c:pt idx="1">
                  <c:v>Spielraum</c:v>
                </c:pt>
                <c:pt idx="2">
                  <c:v>Limitierung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52.2</c:v>
                </c:pt>
                <c:pt idx="1">
                  <c:v>43.2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2-4D9B-B9EE-406F4838D9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16477622935463579"/>
          <c:y val="0.91297530891110301"/>
          <c:w val="0.68489945342773406"/>
          <c:h val="6.8969136849727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OPs</a:t>
            </a:r>
            <a:r>
              <a:rPr lang="de-DE" baseline="0" dirty="0"/>
              <a:t> während der Corona-Pandemie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einmal verschoben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46-4D06-8D2E-547A5923E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B-4D61-9F1A-C7530EA010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mehrmals verschoben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2256026-3073-4334-8E2E-8FEAE437A544}" type="VALUE">
                      <a:rPr lang="en-US" smtClean="0"/>
                      <a:pPr/>
                      <a:t>[WERT]</a:t>
                    </a:fld>
                    <a:r>
                      <a:rPr lang="en-US" baseline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46-4D06-8D2E-547A5923E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B-4D61-9F1A-C7530EA0101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operiert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966403-E254-4B6D-99BF-2F5973313BB2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946-4D06-8D2E-547A5923E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CB-4D61-9F1A-C7530EA0101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kein OP-Termin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7325BF-6F28-46D2-994E-D18117924B98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46-4D06-8D2E-547A5923E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CB-4D61-9F1A-C7530EA01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918495"/>
        <c:axId val="918922655"/>
      </c:barChart>
      <c:catAx>
        <c:axId val="9189184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8922655"/>
        <c:crosses val="autoZero"/>
        <c:auto val="1"/>
        <c:lblAlgn val="ctr"/>
        <c:lblOffset val="100"/>
        <c:noMultiLvlLbl val="0"/>
      </c:catAx>
      <c:valAx>
        <c:axId val="91892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891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608425624258926E-2"/>
          <c:y val="0.37254418725157507"/>
          <c:w val="0.82478314875148206"/>
          <c:h val="0.48298612462263357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Aufklärung psychische Folgen nach HL-Maschine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66-4B17-B482-F82EF5F860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66-4B17-B482-F82EF5F860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66-4B17-B482-F82EF5F86086}"/>
              </c:ext>
            </c:extLst>
          </c:dPt>
          <c:dLbls>
            <c:dLbl>
              <c:idx val="0"/>
              <c:layout>
                <c:manualLayout>
                  <c:x val="-0.11074057345677094"/>
                  <c:y val="6.18955033761633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Ja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26</a:t>
                    </a:r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E66-4B17-B482-F82EF5F86086}"/>
                </c:ext>
              </c:extLst>
            </c:dLbl>
            <c:dLbl>
              <c:idx val="1"/>
              <c:layout>
                <c:manualLayout>
                  <c:x val="0.12155972577917003"/>
                  <c:y val="-0.214560540016394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Nein</a:t>
                    </a:r>
                    <a:endParaRPr lang="en-US" b="1" dirty="0"/>
                  </a:p>
                  <a:p>
                    <a:pPr>
                      <a:defRPr b="1"/>
                    </a:pPr>
                    <a:r>
                      <a:rPr lang="en-US" b="1" dirty="0"/>
                      <a:t>65</a:t>
                    </a:r>
                    <a:r>
                      <a:rPr lang="en-US" b="1" baseline="0" dirty="0"/>
                      <a:t> %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E66-4B17-B482-F82EF5F86086}"/>
                </c:ext>
              </c:extLst>
            </c:dLbl>
            <c:dLbl>
              <c:idx val="2"/>
              <c:layout>
                <c:manualLayout>
                  <c:x val="3.093000388041562E-2"/>
                  <c:y val="5.84762062505217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k.A</a:t>
                    </a:r>
                    <a:r>
                      <a:rPr lang="en-US" b="1" dirty="0"/>
                      <a:t>.</a:t>
                    </a:r>
                  </a:p>
                  <a:p>
                    <a:pPr>
                      <a:defRPr b="1"/>
                    </a:pPr>
                    <a:r>
                      <a:rPr lang="en-US" b="1" dirty="0"/>
                      <a:t>9</a:t>
                    </a:r>
                    <a:r>
                      <a:rPr lang="en-US" b="1" baseline="0" dirty="0"/>
                      <a:t> %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E66-4B17-B482-F82EF5F86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keine Angabe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26.4</c:v>
                </c:pt>
                <c:pt idx="1">
                  <c:v>65.099999999999994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8-4568-86B9-A71062568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psychologische</a:t>
            </a:r>
            <a:r>
              <a:rPr lang="en-US" dirty="0"/>
              <a:t> </a:t>
            </a:r>
            <a:r>
              <a:rPr lang="en-US" dirty="0" err="1"/>
              <a:t>Unterstützungsangebote</a:t>
            </a:r>
            <a:endParaRPr lang="en-US" dirty="0"/>
          </a:p>
        </c:rich>
      </c:tx>
      <c:layout>
        <c:manualLayout>
          <c:xMode val="edge"/>
          <c:yMode val="edge"/>
          <c:x val="0.15900324618594647"/>
          <c:y val="1.998168549984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Psychologische Ansprechpartner und Unterstützungsangebote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1C-4E86-802C-71FCBA7F14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51C-4E86-802C-71FCBA7F14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Ja</a:t>
                    </a:r>
                  </a:p>
                  <a:p>
                    <a:fld id="{6FA9E3D8-4E7F-4FFB-8DAE-5FF27894F6CE}" type="VALUE">
                      <a:rPr lang="en-US" sz="140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r>
                      <a:rPr lang="en-US" sz="140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1C-4E86-802C-71FCBA7F14ED}"/>
                </c:ext>
              </c:extLst>
            </c:dLbl>
            <c:dLbl>
              <c:idx val="1"/>
              <c:layout>
                <c:manualLayout>
                  <c:x val="8.1033458152527743E-2"/>
                  <c:y val="-0.2859181009272148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Nein</a:t>
                    </a:r>
                    <a:endParaRPr lang="en-US" sz="1400" b="1" dirty="0"/>
                  </a:p>
                  <a:p>
                    <a:r>
                      <a:rPr lang="en-US" sz="1400" b="1" dirty="0"/>
                      <a:t>83 %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51C-4E86-802C-71FCBA7F1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C-4E86-802C-71FCBA7F1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Psychologischer Ansprechpartner auf dem Patientenweg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2728706576216939E-2"/>
          <c:y val="0.18819672145701777"/>
          <c:w val="0.906644539676003"/>
          <c:h val="0.5913826660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niedergelassener Kardiologe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F06B66-ED41-45C1-9E2C-9FDCA7A68BA1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6E-4D4E-B6F2-6DAEBB64A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8-4E63-ADD3-5516E59E944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Hausarzt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CF22D10-1E44-46DD-900B-4E3DDED49302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6E-4D4E-B6F2-6DAEBB64A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8-4E63-ADD3-5516E59E944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Herzchirurg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214220-F0FE-4AC4-A6B1-AF7BEA89367A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56E-4D4E-B6F2-6DAEBB64A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8-4E63-ADD3-5516E59E944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keinen speziellen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D8260F5-0DF8-44EE-9E6E-A858ED4A4F05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6E-4D4E-B6F2-6DAEBB64A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8-4E63-ADD3-5516E59E944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Psychologen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0A7A28-F8E3-4952-B93B-1C9493F08BF2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6E-4D4E-B6F2-6DAEBB64A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68-4E63-ADD3-5516E59E9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7068448"/>
        <c:axId val="1517073856"/>
      </c:barChart>
      <c:catAx>
        <c:axId val="151706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7073856"/>
        <c:crosses val="autoZero"/>
        <c:auto val="1"/>
        <c:lblAlgn val="ctr"/>
        <c:lblOffset val="100"/>
        <c:noMultiLvlLbl val="0"/>
      </c:catAx>
      <c:valAx>
        <c:axId val="15170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70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35492883495248E-2"/>
          <c:y val="0.79980014129345478"/>
          <c:w val="0.91939703121327432"/>
          <c:h val="0.1819699886577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Wartezeit REHA nach Entlassung Krankenhaus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nahtloser Übergang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C7-43F7-9483-083EF3B8C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Tabelle1!$B$2</c:f>
              <c:numCache>
                <c:formatCode>General</c:formatCode>
                <c:ptCount val="1"/>
                <c:pt idx="0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7-47E9-982D-A2E5CD81CF6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nach 1-2 Wochen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CC7-43F7-9483-083EF3B8C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Tabelle1!$C$2</c:f>
              <c:numCache>
                <c:formatCode>General</c:formatCode>
                <c:ptCount val="1"/>
                <c:pt idx="0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7-47E9-982D-A2E5CD81CF6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nach 2- 4 Wochen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CC7-43F7-9483-083EF3B8C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77-47E9-982D-A2E5CD81CF6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länger als 4 Wochen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CC7-43F7-9483-083EF3B8C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Tabelle1!$E$2</c:f>
              <c:numCache>
                <c:formatCode>General</c:formatCode>
                <c:ptCount val="1"/>
                <c:pt idx="0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7-47E9-982D-A2E5CD81C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139343"/>
        <c:axId val="1598141423"/>
      </c:barChart>
      <c:catAx>
        <c:axId val="159813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98141423"/>
        <c:crosses val="autoZero"/>
        <c:auto val="1"/>
        <c:lblAlgn val="ctr"/>
        <c:lblOffset val="100"/>
        <c:noMultiLvlLbl val="0"/>
      </c:catAx>
      <c:valAx>
        <c:axId val="159814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9813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Art der Reha</a:t>
            </a:r>
          </a:p>
        </c:rich>
      </c:tx>
      <c:layout>
        <c:manualLayout>
          <c:xMode val="edge"/>
          <c:yMode val="edge"/>
          <c:x val="0.387874330263372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958353838582677E-2"/>
          <c:y val="0.10320711717475903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Ambulant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054CE0-3F78-4B4D-BCA6-B3EEDEB5EF53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6F-40B8-9460-73BFD0DE4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F-40B8-9460-73BFD0DE443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Stationär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A5FF93-474A-41DA-ABAE-2A40B09E5A98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D6F-40B8-9460-73BFD0DE4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F-40B8-9460-73BFD0DE443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Keine Reha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060F0A-DE16-46CE-96D2-279BA5CC0731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6F-40B8-9460-73BFD0DE4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F-40B8-9460-73BFD0DE4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4234400"/>
        <c:axId val="1524228576"/>
      </c:barChart>
      <c:catAx>
        <c:axId val="152423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24228576"/>
        <c:crosses val="autoZero"/>
        <c:auto val="1"/>
        <c:lblAlgn val="ctr"/>
        <c:lblOffset val="100"/>
        <c:noMultiLvlLbl val="0"/>
      </c:catAx>
      <c:valAx>
        <c:axId val="152422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423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Wartezeit</a:t>
            </a:r>
            <a:r>
              <a:rPr lang="en-US" sz="2000" dirty="0"/>
              <a:t> Diagnose bis 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8E-4E7F-8764-45EAB55894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8E-4E7F-8764-45EAB55894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8E-4E7F-8764-45EAB55894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8E-4E7F-8764-45EAB558947A}"/>
              </c:ext>
            </c:extLst>
          </c:dPt>
          <c:dLbls>
            <c:dLbl>
              <c:idx val="0"/>
              <c:layout>
                <c:manualLayout>
                  <c:x val="-0.1473334996126979"/>
                  <c:y val="-0.171497879894777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68 %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8E-4E7F-8764-45EAB55894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dirty="0"/>
                      <a:t>29 %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68E-4E7F-8764-45EAB55894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dirty="0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68E-4E7F-8764-45EAB5589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bis 1 Monat</c:v>
                </c:pt>
                <c:pt idx="1">
                  <c:v>bis zu 3 Monate</c:v>
                </c:pt>
                <c:pt idx="2">
                  <c:v>länger als 3 Monate 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67.5</c:v>
                </c:pt>
                <c:pt idx="1">
                  <c:v>28.6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8-4E3C-AB6D-B581961C6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Wartezeit</a:t>
            </a:r>
            <a:r>
              <a:rPr lang="en-US" dirty="0"/>
              <a:t> Diagnose bis OP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27-45F9-B716-070A3CAC00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27-45F9-B716-070A3CAC00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27-45F9-B716-070A3CAC0001}"/>
              </c:ext>
            </c:extLst>
          </c:dPt>
          <c:dLbls>
            <c:dLbl>
              <c:idx val="0"/>
              <c:layout>
                <c:manualLayout>
                  <c:x val="-0.14081797355203754"/>
                  <c:y val="-9.52164376360312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61DC1F-4501-4D15-950A-72472A52D89A}" type="VALUE">
                      <a:rPr lang="en-US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27-45F9-B716-070A3CAC0001}"/>
                </c:ext>
              </c:extLst>
            </c:dLbl>
            <c:dLbl>
              <c:idx val="1"/>
              <c:layout>
                <c:manualLayout>
                  <c:x val="0.13877756815570222"/>
                  <c:y val="-0.20086714947585541"/>
                </c:manualLayout>
              </c:layout>
              <c:tx>
                <c:rich>
                  <a:bodyPr/>
                  <a:lstStyle/>
                  <a:p>
                    <a:fld id="{4EFBDA07-D7FC-4125-BB01-73B7D6A2F64A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27-45F9-B716-070A3CAC000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032D5A-B3D4-49B9-B63A-B1A874BF5799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27-45F9-B716-070A3CAC0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bis 1 Monat</c:v>
                </c:pt>
                <c:pt idx="1">
                  <c:v>bis zu 3 Monate</c:v>
                </c:pt>
                <c:pt idx="2">
                  <c:v>mehr als 3 Monate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51</c:v>
                </c:pt>
                <c:pt idx="1">
                  <c:v>21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27-45F9-B716-070A3CAC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Wer berät die Patienten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Niedergelassener Kardiologe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D9CF31E-0D70-4781-97F1-594265103869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9F-4619-B7AF-C4C090DF7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E-4A6D-8CBD-77B023BAB74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Kardiologe Krankenhaus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3BC283-CDB7-4769-9635-5603E2EFE066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9F-4619-B7AF-C4C090DF7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E-4A6D-8CBD-77B023BAB74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Herzchirurg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0BA96A-4FB4-4696-B349-F4D5DACEE4F1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39F-4619-B7AF-C4C090DF7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E-4A6D-8CBD-77B023BAB74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niemand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5300C9-6DB8-42E2-8AC9-2500FE17D5FA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9F-4619-B7AF-C4C090DF7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7E-4A6D-8CBD-77B023BA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5496816"/>
        <c:axId val="1428796832"/>
      </c:barChart>
      <c:catAx>
        <c:axId val="1425496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8796832"/>
        <c:crosses val="autoZero"/>
        <c:auto val="1"/>
        <c:lblAlgn val="ctr"/>
        <c:lblOffset val="100"/>
        <c:noMultiLvlLbl val="0"/>
      </c:catAx>
      <c:valAx>
        <c:axId val="142879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2549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Ansprechpartner für Patienten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Krankenpfleger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D351BF-A622-490F-8FA1-3A34BC872C75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7D-4DF3-94F5-1B54E1D15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A-4546-ADDB-435F7D85263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behandelnder Arzt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C9CEF1E-951C-4401-B203-F801A809B618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7D-4DF3-94F5-1B54E1D15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A-4546-ADDB-435F7D85263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Herzchirurg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E0082F-2508-4BE7-91BE-547E9F921E13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7D-4DF3-94F5-1B54E1D15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A-4546-ADDB-435F7D85263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Stationsarzt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E340D2-E427-4A34-8195-85BB32C96E4C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7D-4DF3-94F5-1B54E1D15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8A-4546-ADDB-435F7D85263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weiß ich nicht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2A0DDC-967D-4ED6-A9DF-77081613E7ED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67D-4DF3-94F5-1B54E1D15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8A-4546-ADDB-435F7D85263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Sonstiges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0C3C7DF-58B1-4328-A558-13E17CC04DC0}" type="VALUE">
                      <a:rPr lang="en-US" smtClean="0"/>
                      <a:pPr/>
                      <a:t>[WERT]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7D-4DF3-94F5-1B54E1D15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8A-4546-ADDB-435F7D852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950224"/>
        <c:axId val="1656948144"/>
      </c:barChart>
      <c:catAx>
        <c:axId val="16569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56948144"/>
        <c:crosses val="autoZero"/>
        <c:auto val="1"/>
        <c:lblAlgn val="ctr"/>
        <c:lblOffset val="100"/>
        <c:noMultiLvlLbl val="0"/>
      </c:catAx>
      <c:valAx>
        <c:axId val="165694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569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642388451443562E-2"/>
          <c:y val="0.82715866672258942"/>
          <c:w val="0.94346505905511813"/>
          <c:h val="0.150012882196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Aufzeigen Behandlungsoptionen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63-404F-84CF-9FC3B67C4E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63-404F-84CF-9FC3B67C4E85}"/>
              </c:ext>
            </c:extLst>
          </c:dPt>
          <c:dLbls>
            <c:dLbl>
              <c:idx val="0"/>
              <c:layout>
                <c:manualLayout>
                  <c:x val="-0.252439348144611"/>
                  <c:y val="-9.32593032406425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Ja</a:t>
                    </a: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52 %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0511851767011"/>
                      <c:h val="0.116969195753283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B63-404F-84CF-9FC3B67C4E85}"/>
                </c:ext>
              </c:extLst>
            </c:dLbl>
            <c:dLbl>
              <c:idx val="1"/>
              <c:layout>
                <c:manualLayout>
                  <c:x val="0.24896234438681558"/>
                  <c:y val="5.08314837590887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err="1"/>
                      <a:t>Nein</a:t>
                    </a:r>
                    <a:endParaRPr lang="en-US" sz="1400" b="1" dirty="0"/>
                  </a:p>
                  <a:p>
                    <a:pPr>
                      <a:defRPr/>
                    </a:pPr>
                    <a:r>
                      <a:rPr lang="en-US" sz="1400" b="1" dirty="0"/>
                      <a:t>48</a:t>
                    </a:r>
                    <a:r>
                      <a:rPr lang="en-US" sz="1400" b="1" baseline="0" dirty="0"/>
                      <a:t> %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3348517749798"/>
                      <c:h val="0.161853768183553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B63-404F-84CF-9FC3B67C4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51.9</c:v>
                </c:pt>
                <c:pt idx="1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E-4F10-B8CB-49939E693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Kontakt zu </a:t>
            </a:r>
            <a:r>
              <a:rPr lang="de-DE" dirty="0" err="1"/>
              <a:t>Herzteam</a:t>
            </a:r>
            <a:r>
              <a:rPr lang="de-DE" dirty="0"/>
              <a:t> vor 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Kontakt zu Herzteam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C7B-4B4A-8DE4-6511AA4E4C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F5-4F8C-A8F6-1A17F0D1BD9A}"/>
              </c:ext>
            </c:extLst>
          </c:dPt>
          <c:dLbls>
            <c:dLbl>
              <c:idx val="0"/>
              <c:layout>
                <c:manualLayout>
                  <c:x val="-0.16967401509441676"/>
                  <c:y val="8.04368375436726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Ja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23 %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7B-4B4A-8DE4-6511AA4E4C1B}"/>
                </c:ext>
              </c:extLst>
            </c:dLbl>
            <c:dLbl>
              <c:idx val="1"/>
              <c:layout>
                <c:manualLayout>
                  <c:x val="0.20652029656561358"/>
                  <c:y val="-0.2957448114493078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Nein</a:t>
                    </a:r>
                    <a:endParaRPr lang="en-US" dirty="0"/>
                  </a:p>
                  <a:p>
                    <a:r>
                      <a:rPr lang="en-US" dirty="0"/>
                      <a:t>77 %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5F5-4F8C-A8F6-1A17F0D1B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23.4</c:v>
                </c:pt>
                <c:pt idx="1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B-4B4A-8DE4-6511AA4E4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Dauer Krankenhausaufenthalt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bis zu 1 Woche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932-49C8-BABA-384B45BCD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Krankenhausaufenthalt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2-49C8-BABA-384B45BCD46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bis zu 2 Wochen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932-49C8-BABA-384B45BCD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Krankenhausaufenthalt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2-49C8-BABA-384B45BCD46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bis zu 3 Wochen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932-49C8-BABA-384B45BCD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Krankenhausaufenthalt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2-49C8-BABA-384B45BCD46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mehr als 3 Wochen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23 %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932-49C8-BABA-384B45BCD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Krankenhausaufenthalt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32-49C8-BABA-384B45BCD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430975"/>
        <c:axId val="1198430559"/>
      </c:barChart>
      <c:catAx>
        <c:axId val="11984309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8430559"/>
        <c:crosses val="autoZero"/>
        <c:auto val="1"/>
        <c:lblAlgn val="ctr"/>
        <c:lblOffset val="100"/>
        <c:noMultiLvlLbl val="0"/>
      </c:catAx>
      <c:valAx>
        <c:axId val="119843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843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Infos</a:t>
            </a:r>
            <a:r>
              <a:rPr lang="en-US" dirty="0"/>
              <a:t> </a:t>
            </a:r>
            <a:r>
              <a:rPr lang="en-US" dirty="0" err="1"/>
              <a:t>Umgang</a:t>
            </a:r>
            <a:r>
              <a:rPr lang="en-US" dirty="0"/>
              <a:t> </a:t>
            </a:r>
            <a:r>
              <a:rPr lang="en-US" dirty="0" err="1"/>
              <a:t>Erkrankung</a:t>
            </a:r>
            <a:r>
              <a:rPr lang="en-US" dirty="0"/>
              <a:t> und </a:t>
            </a:r>
            <a:r>
              <a:rPr lang="en-US" dirty="0" err="1"/>
              <a:t>nächste</a:t>
            </a:r>
            <a:r>
              <a:rPr lang="en-US" dirty="0"/>
              <a:t> </a:t>
            </a:r>
            <a:r>
              <a:rPr lang="en-US" dirty="0" err="1"/>
              <a:t>Schritte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Infos nächste Schritte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3F-4911-B44C-28F58CDF34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59F-44F6-A1B1-99C1B9073B67}"/>
              </c:ext>
            </c:extLst>
          </c:dPt>
          <c:dLbls>
            <c:dLbl>
              <c:idx val="0"/>
              <c:layout>
                <c:manualLayout>
                  <c:x val="-0.21206164066934205"/>
                  <c:y val="-0.200136205453544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Erhalten 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69 %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3F-4911-B44C-28F58CDF3490}"/>
                </c:ext>
              </c:extLst>
            </c:dLbl>
            <c:dLbl>
              <c:idx val="1"/>
              <c:layout>
                <c:manualLayout>
                  <c:x val="0.1921398063916247"/>
                  <c:y val="8.396870461193395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Nicht</a:t>
                    </a:r>
                    <a:r>
                      <a:rPr lang="en-US" sz="1400" b="1" dirty="0"/>
                      <a:t> </a:t>
                    </a:r>
                    <a:r>
                      <a:rPr lang="en-US" sz="1400" b="1" dirty="0" err="1"/>
                      <a:t>erhalten</a:t>
                    </a:r>
                    <a:endParaRPr lang="en-US" sz="1400" b="1" dirty="0"/>
                  </a:p>
                  <a:p>
                    <a:r>
                      <a:rPr lang="en-US" sz="1400" b="1" dirty="0"/>
                      <a:t>31</a:t>
                    </a:r>
                    <a:r>
                      <a:rPr lang="en-US" sz="1400" b="1" baseline="0" dirty="0"/>
                      <a:t> 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59F-44F6-A1B1-99C1B9073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erhalten</c:v>
                </c:pt>
                <c:pt idx="1">
                  <c:v>nicht erhalten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68.900000000000006</c:v>
                </c:pt>
                <c:pt idx="1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F-44F6-A1B1-99C1B9073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7C83D-C8F8-4D62-A4E6-4B1866C070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B438D-7682-432C-B0F2-29991F3FAE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800" dirty="0"/>
            <a:t>Die meisten Patienten sind mit ihren Beschwerden zum Hausarzt gegangen (40%), gefolgt vom Internisten (23%) bzw. Kardiologen (22%). 14% haben direkt die Notaufnahme im Krankenhaus aufgesucht.  </a:t>
          </a:r>
        </a:p>
        <a:p>
          <a:pPr>
            <a:lnSpc>
              <a:spcPct val="100000"/>
            </a:lnSpc>
          </a:pPr>
          <a:r>
            <a:rPr lang="de-DE" sz="1800" dirty="0"/>
            <a:t>Die Verdachtsdiagnose wurde bei 40% der Patienten vom Kardiologen gestellt, bei 29% beim Internisten und nur bei 17% vom Hausarzt. Bei den anderen Patienten wurde die Diagnose durch Kinderarzt, Betriebsarzt, Neurologe oder bei Einlieferung ins Krankenhaus gestellt</a:t>
          </a:r>
          <a:endParaRPr lang="en-US" sz="1800" dirty="0"/>
        </a:p>
      </dgm:t>
    </dgm:pt>
    <dgm:pt modelId="{51EB6EF9-7979-451D-BED5-1D3CCE1D440F}" type="parTrans" cxnId="{9A105DF5-324E-4298-96D6-7FC6394D77FF}">
      <dgm:prSet/>
      <dgm:spPr/>
      <dgm:t>
        <a:bodyPr/>
        <a:lstStyle/>
        <a:p>
          <a:endParaRPr lang="en-US"/>
        </a:p>
      </dgm:t>
    </dgm:pt>
    <dgm:pt modelId="{6396B56E-3F72-41F5-87A4-D8702E47974D}" type="sibTrans" cxnId="{9A105DF5-324E-4298-96D6-7FC6394D77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808337-89D6-4A7E-8A73-EFEF2E007237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1/3 der Patienten hat angegeben, dass ihre Diagnose ein reiner Zufallsbefund war. Bei weiteren 20% wurde die Diagnose anlässlich der Einlieferung als Notfall gestellt. Nur wenige Herzklappenerkrankungen wurden anlässlich einer Routineuntersuchung beim Hausarzt erkannt (14%) und nur 7% bei einer Vorsorgeuntersuchung.</a:t>
          </a:r>
          <a:endParaRPr lang="en-US" dirty="0"/>
        </a:p>
      </dgm:t>
    </dgm:pt>
    <dgm:pt modelId="{1DEE06FF-58D6-44B5-97F6-C0215130DB4B}" type="parTrans" cxnId="{4AAC1E76-9144-4CBD-97C2-8D4600ED5A85}">
      <dgm:prSet/>
      <dgm:spPr/>
      <dgm:t>
        <a:bodyPr/>
        <a:lstStyle/>
        <a:p>
          <a:endParaRPr lang="en-US"/>
        </a:p>
      </dgm:t>
    </dgm:pt>
    <dgm:pt modelId="{75FE4554-988A-4DE1-B460-418C996863DD}" type="sibTrans" cxnId="{4AAC1E76-9144-4CBD-97C2-8D4600ED5A85}">
      <dgm:prSet/>
      <dgm:spPr/>
      <dgm:t>
        <a:bodyPr/>
        <a:lstStyle/>
        <a:p>
          <a:endParaRPr lang="en-US"/>
        </a:p>
      </dgm:t>
    </dgm:pt>
    <dgm:pt modelId="{AF774E0D-E9BE-4CAC-AFD9-8E37E5A3678F}" type="pres">
      <dgm:prSet presAssocID="{5247C83D-C8F8-4D62-A4E6-4B1866C070F2}" presName="root" presStyleCnt="0">
        <dgm:presLayoutVars>
          <dgm:dir/>
          <dgm:resizeHandles val="exact"/>
        </dgm:presLayoutVars>
      </dgm:prSet>
      <dgm:spPr/>
    </dgm:pt>
    <dgm:pt modelId="{714F6997-5333-4C0F-8BAB-190AF6ADDF79}" type="pres">
      <dgm:prSet presAssocID="{F01B438D-7682-432C-B0F2-29991F3FAE86}" presName="compNode" presStyleCnt="0"/>
      <dgm:spPr/>
    </dgm:pt>
    <dgm:pt modelId="{0F5D6543-CF88-4EB8-A548-0A4F571B5097}" type="pres">
      <dgm:prSet presAssocID="{F01B438D-7682-432C-B0F2-29991F3FAE86}" presName="bgRect" presStyleLbl="bgShp" presStyleIdx="0" presStyleCnt="2"/>
      <dgm:spPr/>
    </dgm:pt>
    <dgm:pt modelId="{F15BAD94-A95F-46A0-8CB8-B68196AECBC7}" type="pres">
      <dgm:prSet presAssocID="{F01B438D-7682-432C-B0F2-29991F3FAE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izstoff"/>
        </a:ext>
      </dgm:extLst>
    </dgm:pt>
    <dgm:pt modelId="{CA81AB68-CE70-4826-9003-B989F886A5C3}" type="pres">
      <dgm:prSet presAssocID="{F01B438D-7682-432C-B0F2-29991F3FAE86}" presName="spaceRect" presStyleCnt="0"/>
      <dgm:spPr/>
    </dgm:pt>
    <dgm:pt modelId="{299A3DDA-FE9F-4D5D-9C49-1D206CC91352}" type="pres">
      <dgm:prSet presAssocID="{F01B438D-7682-432C-B0F2-29991F3FAE86}" presName="parTx" presStyleLbl="revTx" presStyleIdx="0" presStyleCnt="2">
        <dgm:presLayoutVars>
          <dgm:chMax val="0"/>
          <dgm:chPref val="0"/>
        </dgm:presLayoutVars>
      </dgm:prSet>
      <dgm:spPr/>
    </dgm:pt>
    <dgm:pt modelId="{63F92DEE-FF4B-4BA7-8D5A-A42BEBA7CA5F}" type="pres">
      <dgm:prSet presAssocID="{6396B56E-3F72-41F5-87A4-D8702E47974D}" presName="sibTrans" presStyleCnt="0"/>
      <dgm:spPr/>
    </dgm:pt>
    <dgm:pt modelId="{6221CEFD-0F32-40FE-8D67-B5A473E459F4}" type="pres">
      <dgm:prSet presAssocID="{6E808337-89D6-4A7E-8A73-EFEF2E007237}" presName="compNode" presStyleCnt="0"/>
      <dgm:spPr/>
    </dgm:pt>
    <dgm:pt modelId="{99F449A7-2F60-408C-A829-7B4E2F3A1BE2}" type="pres">
      <dgm:prSet presAssocID="{6E808337-89D6-4A7E-8A73-EFEF2E007237}" presName="bgRect" presStyleLbl="bgShp" presStyleIdx="1" presStyleCnt="2"/>
      <dgm:spPr/>
    </dgm:pt>
    <dgm:pt modelId="{E7EF4E8A-BDF2-4A68-93C5-71B310ECC3CE}" type="pres">
      <dgm:prSet presAssocID="{6E808337-89D6-4A7E-8A73-EFEF2E0072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kop"/>
        </a:ext>
      </dgm:extLst>
    </dgm:pt>
    <dgm:pt modelId="{4DBEDEF4-76C9-48B3-8E57-0D4129AC7D35}" type="pres">
      <dgm:prSet presAssocID="{6E808337-89D6-4A7E-8A73-EFEF2E007237}" presName="spaceRect" presStyleCnt="0"/>
      <dgm:spPr/>
    </dgm:pt>
    <dgm:pt modelId="{8E6C8F28-6C9F-47FF-B767-F572F240B252}" type="pres">
      <dgm:prSet presAssocID="{6E808337-89D6-4A7E-8A73-EFEF2E0072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6DFE64C-DCB7-461F-A3D8-0E7BD7AAEF05}" type="presOf" srcId="{F01B438D-7682-432C-B0F2-29991F3FAE86}" destId="{299A3DDA-FE9F-4D5D-9C49-1D206CC91352}" srcOrd="0" destOrd="0" presId="urn:microsoft.com/office/officeart/2018/2/layout/IconVerticalSolidList"/>
    <dgm:cxn modelId="{4AAC1E76-9144-4CBD-97C2-8D4600ED5A85}" srcId="{5247C83D-C8F8-4D62-A4E6-4B1866C070F2}" destId="{6E808337-89D6-4A7E-8A73-EFEF2E007237}" srcOrd="1" destOrd="0" parTransId="{1DEE06FF-58D6-44B5-97F6-C0215130DB4B}" sibTransId="{75FE4554-988A-4DE1-B460-418C996863DD}"/>
    <dgm:cxn modelId="{27A9F37E-4FF4-4685-B02E-3271852D4702}" type="presOf" srcId="{6E808337-89D6-4A7E-8A73-EFEF2E007237}" destId="{8E6C8F28-6C9F-47FF-B767-F572F240B252}" srcOrd="0" destOrd="0" presId="urn:microsoft.com/office/officeart/2018/2/layout/IconVerticalSolidList"/>
    <dgm:cxn modelId="{E170FFD7-8A9D-47A1-8009-61DD3D88AB4A}" type="presOf" srcId="{5247C83D-C8F8-4D62-A4E6-4B1866C070F2}" destId="{AF774E0D-E9BE-4CAC-AFD9-8E37E5A3678F}" srcOrd="0" destOrd="0" presId="urn:microsoft.com/office/officeart/2018/2/layout/IconVerticalSolidList"/>
    <dgm:cxn modelId="{9A105DF5-324E-4298-96D6-7FC6394D77FF}" srcId="{5247C83D-C8F8-4D62-A4E6-4B1866C070F2}" destId="{F01B438D-7682-432C-B0F2-29991F3FAE86}" srcOrd="0" destOrd="0" parTransId="{51EB6EF9-7979-451D-BED5-1D3CCE1D440F}" sibTransId="{6396B56E-3F72-41F5-87A4-D8702E47974D}"/>
    <dgm:cxn modelId="{3203DA5D-72FF-4DF2-B8DF-C5E734B70EEE}" type="presParOf" srcId="{AF774E0D-E9BE-4CAC-AFD9-8E37E5A3678F}" destId="{714F6997-5333-4C0F-8BAB-190AF6ADDF79}" srcOrd="0" destOrd="0" presId="urn:microsoft.com/office/officeart/2018/2/layout/IconVerticalSolidList"/>
    <dgm:cxn modelId="{4D1AEAA7-F671-40E6-B788-17DB79CAB212}" type="presParOf" srcId="{714F6997-5333-4C0F-8BAB-190AF6ADDF79}" destId="{0F5D6543-CF88-4EB8-A548-0A4F571B5097}" srcOrd="0" destOrd="0" presId="urn:microsoft.com/office/officeart/2018/2/layout/IconVerticalSolidList"/>
    <dgm:cxn modelId="{4178D6C5-0900-4D04-B476-5761AEEC545E}" type="presParOf" srcId="{714F6997-5333-4C0F-8BAB-190AF6ADDF79}" destId="{F15BAD94-A95F-46A0-8CB8-B68196AECBC7}" srcOrd="1" destOrd="0" presId="urn:microsoft.com/office/officeart/2018/2/layout/IconVerticalSolidList"/>
    <dgm:cxn modelId="{FF7CF282-42B0-402B-AA4C-05650B064178}" type="presParOf" srcId="{714F6997-5333-4C0F-8BAB-190AF6ADDF79}" destId="{CA81AB68-CE70-4826-9003-B989F886A5C3}" srcOrd="2" destOrd="0" presId="urn:microsoft.com/office/officeart/2018/2/layout/IconVerticalSolidList"/>
    <dgm:cxn modelId="{B96F3622-2A1E-4BF0-82D9-16364039F539}" type="presParOf" srcId="{714F6997-5333-4C0F-8BAB-190AF6ADDF79}" destId="{299A3DDA-FE9F-4D5D-9C49-1D206CC91352}" srcOrd="3" destOrd="0" presId="urn:microsoft.com/office/officeart/2018/2/layout/IconVerticalSolidList"/>
    <dgm:cxn modelId="{4A513829-3670-4854-8417-1731CA37FF74}" type="presParOf" srcId="{AF774E0D-E9BE-4CAC-AFD9-8E37E5A3678F}" destId="{63F92DEE-FF4B-4BA7-8D5A-A42BEBA7CA5F}" srcOrd="1" destOrd="0" presId="urn:microsoft.com/office/officeart/2018/2/layout/IconVerticalSolidList"/>
    <dgm:cxn modelId="{4E09020D-52C5-459E-87AE-D94A8660B0AF}" type="presParOf" srcId="{AF774E0D-E9BE-4CAC-AFD9-8E37E5A3678F}" destId="{6221CEFD-0F32-40FE-8D67-B5A473E459F4}" srcOrd="2" destOrd="0" presId="urn:microsoft.com/office/officeart/2018/2/layout/IconVerticalSolidList"/>
    <dgm:cxn modelId="{5E459FA3-548E-42F5-B926-7D84F229D731}" type="presParOf" srcId="{6221CEFD-0F32-40FE-8D67-B5A473E459F4}" destId="{99F449A7-2F60-408C-A829-7B4E2F3A1BE2}" srcOrd="0" destOrd="0" presId="urn:microsoft.com/office/officeart/2018/2/layout/IconVerticalSolidList"/>
    <dgm:cxn modelId="{592A1118-0BA1-47E7-A8ED-E42A2DB8D427}" type="presParOf" srcId="{6221CEFD-0F32-40FE-8D67-B5A473E459F4}" destId="{E7EF4E8A-BDF2-4A68-93C5-71B310ECC3CE}" srcOrd="1" destOrd="0" presId="urn:microsoft.com/office/officeart/2018/2/layout/IconVerticalSolidList"/>
    <dgm:cxn modelId="{2D6356DA-B43C-49C3-8FB8-CB5369AA9885}" type="presParOf" srcId="{6221CEFD-0F32-40FE-8D67-B5A473E459F4}" destId="{4DBEDEF4-76C9-48B3-8E57-0D4129AC7D35}" srcOrd="2" destOrd="0" presId="urn:microsoft.com/office/officeart/2018/2/layout/IconVerticalSolidList"/>
    <dgm:cxn modelId="{98A60713-04BA-4A69-8499-409BD0D1771D}" type="presParOf" srcId="{6221CEFD-0F32-40FE-8D67-B5A473E459F4}" destId="{8E6C8F28-6C9F-47FF-B767-F572F240B2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F7ADB-5B65-4A5C-8081-A4FE6D1ECC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0E3B5-5E14-4421-8632-74DC14AD2989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Presse, TV und Print-Kampagnen - Promis, kurze Filme in Werbepause </a:t>
          </a:r>
          <a:endParaRPr lang="en-US" sz="1500" b="1" dirty="0">
            <a:solidFill>
              <a:schemeClr val="tx1"/>
            </a:solidFill>
          </a:endParaRPr>
        </a:p>
      </dgm:t>
    </dgm:pt>
    <dgm:pt modelId="{30ABEF6B-43B2-4E18-B34A-5C1FDD330197}" type="parTrans" cxnId="{29024558-68D8-48A4-9C7E-3B63013FD274}">
      <dgm:prSet/>
      <dgm:spPr/>
      <dgm:t>
        <a:bodyPr/>
        <a:lstStyle/>
        <a:p>
          <a:endParaRPr lang="en-US"/>
        </a:p>
      </dgm:t>
    </dgm:pt>
    <dgm:pt modelId="{05279C4F-5CDE-4549-B352-81AB14380A07}" type="sibTrans" cxnId="{29024558-68D8-48A4-9C7E-3B63013FD274}">
      <dgm:prSet/>
      <dgm:spPr/>
      <dgm:t>
        <a:bodyPr/>
        <a:lstStyle/>
        <a:p>
          <a:endParaRPr lang="en-US"/>
        </a:p>
      </dgm:t>
    </dgm:pt>
    <dgm:pt modelId="{2030C351-BAA4-4A42-9EBC-13CDBCE28941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Hausarzt/ Arzt informiert, schickt Erinnerungen per Post, Mail, aufs Handy </a:t>
          </a:r>
          <a:endParaRPr lang="en-US" sz="1500" b="1" dirty="0">
            <a:solidFill>
              <a:schemeClr val="tx1"/>
            </a:solidFill>
          </a:endParaRPr>
        </a:p>
      </dgm:t>
    </dgm:pt>
    <dgm:pt modelId="{D767004E-DE62-4941-8B74-5CE5D12F9688}" type="parTrans" cxnId="{BE9C6BAA-5B03-4C6F-89B1-020EE36DDC4A}">
      <dgm:prSet/>
      <dgm:spPr/>
      <dgm:t>
        <a:bodyPr/>
        <a:lstStyle/>
        <a:p>
          <a:endParaRPr lang="en-US"/>
        </a:p>
      </dgm:t>
    </dgm:pt>
    <dgm:pt modelId="{240C9364-7A1D-477C-8152-6119106186E0}" type="sibTrans" cxnId="{BE9C6BAA-5B03-4C6F-89B1-020EE36DDC4A}">
      <dgm:prSet/>
      <dgm:spPr/>
      <dgm:t>
        <a:bodyPr/>
        <a:lstStyle/>
        <a:p>
          <a:endParaRPr lang="en-US"/>
        </a:p>
      </dgm:t>
    </dgm:pt>
    <dgm:pt modelId="{7558941C-1C21-47BF-BF16-C0E722785432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Berichte/</a:t>
          </a:r>
          <a:r>
            <a:rPr lang="de-DE" sz="1500" b="1" dirty="0" err="1">
              <a:solidFill>
                <a:schemeClr val="tx1"/>
              </a:solidFill>
            </a:rPr>
            <a:t>Infoveranstal-tungen</a:t>
          </a:r>
          <a:r>
            <a:rPr lang="de-DE" sz="1500" b="1" dirty="0">
              <a:solidFill>
                <a:schemeClr val="tx1"/>
              </a:solidFill>
            </a:rPr>
            <a:t> mit Betroffenen</a:t>
          </a:r>
          <a:endParaRPr lang="en-US" sz="1500" b="1" dirty="0">
            <a:solidFill>
              <a:schemeClr val="tx1"/>
            </a:solidFill>
          </a:endParaRPr>
        </a:p>
      </dgm:t>
    </dgm:pt>
    <dgm:pt modelId="{94751757-672B-4D19-95C9-BD13FFA3ADAE}" type="parTrans" cxnId="{EFEE838E-DBE6-4CEF-BA77-9801761AAD99}">
      <dgm:prSet/>
      <dgm:spPr/>
      <dgm:t>
        <a:bodyPr/>
        <a:lstStyle/>
        <a:p>
          <a:endParaRPr lang="en-US"/>
        </a:p>
      </dgm:t>
    </dgm:pt>
    <dgm:pt modelId="{61607799-BC11-424E-A5BD-34831A835ECE}" type="sibTrans" cxnId="{EFEE838E-DBE6-4CEF-BA77-9801761AAD99}">
      <dgm:prSet/>
      <dgm:spPr/>
      <dgm:t>
        <a:bodyPr/>
        <a:lstStyle/>
        <a:p>
          <a:endParaRPr lang="en-US"/>
        </a:p>
      </dgm:t>
    </dgm:pt>
    <dgm:pt modelId="{BA280796-776C-43C3-A492-E5AB88038943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Persönliche Erinnerungsschreiben der Krankenkassen</a:t>
          </a:r>
          <a:endParaRPr lang="en-US" sz="1500" b="1" dirty="0">
            <a:solidFill>
              <a:schemeClr val="tx1"/>
            </a:solidFill>
          </a:endParaRPr>
        </a:p>
      </dgm:t>
    </dgm:pt>
    <dgm:pt modelId="{6B77DC27-DDEA-4C1F-9185-9FAAE2486073}" type="parTrans" cxnId="{D2DACE6C-01C1-4637-AF32-CD2576F0D3F7}">
      <dgm:prSet/>
      <dgm:spPr/>
      <dgm:t>
        <a:bodyPr/>
        <a:lstStyle/>
        <a:p>
          <a:endParaRPr lang="en-US"/>
        </a:p>
      </dgm:t>
    </dgm:pt>
    <dgm:pt modelId="{4538543E-165A-4136-9C04-9763FBB789E0}" type="sibTrans" cxnId="{D2DACE6C-01C1-4637-AF32-CD2576F0D3F7}">
      <dgm:prSet/>
      <dgm:spPr/>
      <dgm:t>
        <a:bodyPr/>
        <a:lstStyle/>
        <a:p>
          <a:endParaRPr lang="en-US"/>
        </a:p>
      </dgm:t>
    </dgm:pt>
    <dgm:pt modelId="{FB12E3ED-BAF2-4111-A27A-D81CAC05C50E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 err="1">
              <a:solidFill>
                <a:schemeClr val="tx1"/>
              </a:solidFill>
            </a:rPr>
            <a:t>Gesundheitssen-dungen</a:t>
          </a:r>
          <a:r>
            <a:rPr lang="de-DE" sz="1500" b="1" dirty="0">
              <a:solidFill>
                <a:schemeClr val="tx1"/>
              </a:solidFill>
            </a:rPr>
            <a:t> in Radio und TV</a:t>
          </a:r>
          <a:endParaRPr lang="en-US" sz="1500" b="1" dirty="0">
            <a:solidFill>
              <a:schemeClr val="tx1"/>
            </a:solidFill>
          </a:endParaRPr>
        </a:p>
      </dgm:t>
    </dgm:pt>
    <dgm:pt modelId="{AD5E5D14-9CA4-43AC-9F6F-75E6F63C3B44}" type="parTrans" cxnId="{447E4849-0266-41E6-963E-F61623D875AF}">
      <dgm:prSet/>
      <dgm:spPr/>
      <dgm:t>
        <a:bodyPr/>
        <a:lstStyle/>
        <a:p>
          <a:endParaRPr lang="en-US"/>
        </a:p>
      </dgm:t>
    </dgm:pt>
    <dgm:pt modelId="{DD860B1D-AFC5-479F-ABB7-91BE829C8B4A}" type="sibTrans" cxnId="{447E4849-0266-41E6-963E-F61623D875AF}">
      <dgm:prSet/>
      <dgm:spPr/>
      <dgm:t>
        <a:bodyPr/>
        <a:lstStyle/>
        <a:p>
          <a:endParaRPr lang="en-US"/>
        </a:p>
      </dgm:t>
    </dgm:pt>
    <dgm:pt modelId="{42ABEEE6-70A4-4C56-A9D6-A91BE141C286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Teilnahme an Gesundheitsmessen</a:t>
          </a:r>
          <a:endParaRPr lang="en-US" sz="1500" b="1" dirty="0">
            <a:solidFill>
              <a:schemeClr val="tx1"/>
            </a:solidFill>
          </a:endParaRPr>
        </a:p>
      </dgm:t>
    </dgm:pt>
    <dgm:pt modelId="{C568D6A7-E3CF-4640-A4EF-937D5F4334CF}" type="parTrans" cxnId="{A59C98E5-29FF-4F45-9F6F-DF60C08A0CBC}">
      <dgm:prSet/>
      <dgm:spPr/>
      <dgm:t>
        <a:bodyPr/>
        <a:lstStyle/>
        <a:p>
          <a:endParaRPr lang="en-US"/>
        </a:p>
      </dgm:t>
    </dgm:pt>
    <dgm:pt modelId="{2904DE83-6912-4685-A4E4-1E5EF591A384}" type="sibTrans" cxnId="{A59C98E5-29FF-4F45-9F6F-DF60C08A0CBC}">
      <dgm:prSet/>
      <dgm:spPr/>
      <dgm:t>
        <a:bodyPr/>
        <a:lstStyle/>
        <a:p>
          <a:endParaRPr lang="en-US"/>
        </a:p>
      </dgm:t>
    </dgm:pt>
    <dgm:pt modelId="{AD771F3C-0BF4-4D80-B9A9-F51628C3E265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Info-Folder versenden (Gesundheits-ministerium)</a:t>
          </a:r>
          <a:endParaRPr lang="en-US" sz="1500" b="1" dirty="0">
            <a:solidFill>
              <a:schemeClr val="tx1"/>
            </a:solidFill>
          </a:endParaRPr>
        </a:p>
      </dgm:t>
    </dgm:pt>
    <dgm:pt modelId="{CAAD5971-DD1D-496D-8F69-8B0549648404}" type="parTrans" cxnId="{44853522-E53F-4A4B-88E7-F2043AFB7E8A}">
      <dgm:prSet/>
      <dgm:spPr/>
      <dgm:t>
        <a:bodyPr/>
        <a:lstStyle/>
        <a:p>
          <a:endParaRPr lang="en-US"/>
        </a:p>
      </dgm:t>
    </dgm:pt>
    <dgm:pt modelId="{13AB950B-F0AB-4BDF-ACEE-6D945993D9F9}" type="sibTrans" cxnId="{44853522-E53F-4A4B-88E7-F2043AFB7E8A}">
      <dgm:prSet/>
      <dgm:spPr/>
      <dgm:t>
        <a:bodyPr/>
        <a:lstStyle/>
        <a:p>
          <a:endParaRPr lang="en-US"/>
        </a:p>
      </dgm:t>
    </dgm:pt>
    <dgm:pt modelId="{6A9F9CF8-C0AE-479D-8FEB-A8547ABCF7AF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Finanzieller Anreiz, z.B.  geringere Versicherungsprämie, Verlosungen für Teilnehmer</a:t>
          </a:r>
          <a:endParaRPr lang="en-US" sz="1500" b="1" dirty="0">
            <a:solidFill>
              <a:schemeClr val="tx1"/>
            </a:solidFill>
          </a:endParaRPr>
        </a:p>
      </dgm:t>
    </dgm:pt>
    <dgm:pt modelId="{70ECC49C-05F9-433B-A473-8D190AEAEDFC}" type="parTrans" cxnId="{070E0C2C-15D7-478A-9E2B-B7202FF09012}">
      <dgm:prSet/>
      <dgm:spPr/>
      <dgm:t>
        <a:bodyPr/>
        <a:lstStyle/>
        <a:p>
          <a:endParaRPr lang="en-US"/>
        </a:p>
      </dgm:t>
    </dgm:pt>
    <dgm:pt modelId="{6DE864C2-FF37-4E57-A3CB-716DE7FD620D}" type="sibTrans" cxnId="{070E0C2C-15D7-478A-9E2B-B7202FF09012}">
      <dgm:prSet/>
      <dgm:spPr/>
      <dgm:t>
        <a:bodyPr/>
        <a:lstStyle/>
        <a:p>
          <a:endParaRPr lang="en-US"/>
        </a:p>
      </dgm:t>
    </dgm:pt>
    <dgm:pt modelId="{7B4E4265-C894-4700-89A8-E947A8098343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Pflichtuntersuchung für Führerschein ab einem gewissen Alter</a:t>
          </a:r>
          <a:endParaRPr lang="en-US" sz="1500" b="1" dirty="0">
            <a:solidFill>
              <a:schemeClr val="tx1"/>
            </a:solidFill>
          </a:endParaRPr>
        </a:p>
      </dgm:t>
    </dgm:pt>
    <dgm:pt modelId="{CE52A6BC-2D6B-49FE-A1FB-5DC2BB326874}" type="parTrans" cxnId="{2F955DF0-008C-424D-AEF5-BBDBB3DA35AD}">
      <dgm:prSet/>
      <dgm:spPr/>
      <dgm:t>
        <a:bodyPr/>
        <a:lstStyle/>
        <a:p>
          <a:endParaRPr lang="en-US"/>
        </a:p>
      </dgm:t>
    </dgm:pt>
    <dgm:pt modelId="{659D0E90-431A-4328-992A-6502B59F2677}" type="sibTrans" cxnId="{2F955DF0-008C-424D-AEF5-BBDBB3DA35AD}">
      <dgm:prSet/>
      <dgm:spPr/>
      <dgm:t>
        <a:bodyPr/>
        <a:lstStyle/>
        <a:p>
          <a:endParaRPr lang="en-US"/>
        </a:p>
      </dgm:t>
    </dgm:pt>
    <dgm:pt modelId="{7D8CB2FC-AC69-45C9-9876-D6D16BB9BF4F}">
      <dgm:prSet custT="1"/>
      <dgm:spPr>
        <a:solidFill>
          <a:srgbClr val="00B0F0"/>
        </a:solidFill>
      </dgm:spPr>
      <dgm:t>
        <a:bodyPr/>
        <a:lstStyle/>
        <a:p>
          <a:r>
            <a:rPr lang="de-DE" sz="1500" b="1" dirty="0">
              <a:solidFill>
                <a:schemeClr val="tx1"/>
              </a:solidFill>
            </a:rPr>
            <a:t>Mundpropaganda</a:t>
          </a:r>
          <a:endParaRPr lang="en-US" sz="1500" b="1" dirty="0">
            <a:solidFill>
              <a:schemeClr val="tx1"/>
            </a:solidFill>
          </a:endParaRPr>
        </a:p>
      </dgm:t>
    </dgm:pt>
    <dgm:pt modelId="{12B68F00-0226-4079-B4EF-D23D5EE137AB}" type="parTrans" cxnId="{5B5A0A1E-618C-4327-9FFF-2BDD54D9AACA}">
      <dgm:prSet/>
      <dgm:spPr/>
      <dgm:t>
        <a:bodyPr/>
        <a:lstStyle/>
        <a:p>
          <a:endParaRPr lang="en-US"/>
        </a:p>
      </dgm:t>
    </dgm:pt>
    <dgm:pt modelId="{1011EFE9-46B8-4935-9926-AF51ECA2FFD4}" type="sibTrans" cxnId="{5B5A0A1E-618C-4327-9FFF-2BDD54D9AACA}">
      <dgm:prSet/>
      <dgm:spPr/>
      <dgm:t>
        <a:bodyPr/>
        <a:lstStyle/>
        <a:p>
          <a:endParaRPr lang="en-US"/>
        </a:p>
      </dgm:t>
    </dgm:pt>
    <dgm:pt modelId="{D95A65E7-3802-4CB8-9E4F-48AB014E38D7}">
      <dgm:prSet custT="1"/>
      <dgm:spPr>
        <a:solidFill>
          <a:srgbClr val="00B0F0"/>
        </a:solidFill>
      </dgm:spPr>
      <dgm:t>
        <a:bodyPr/>
        <a:lstStyle/>
        <a:p>
          <a:r>
            <a:rPr lang="de-DE" sz="1600" b="1" dirty="0">
              <a:solidFill>
                <a:schemeClr val="tx1"/>
              </a:solidFill>
            </a:rPr>
            <a:t>Aufklärung in Schulen</a:t>
          </a:r>
          <a:endParaRPr lang="en-US" sz="1600" b="1" dirty="0">
            <a:solidFill>
              <a:schemeClr val="tx1"/>
            </a:solidFill>
          </a:endParaRPr>
        </a:p>
      </dgm:t>
    </dgm:pt>
    <dgm:pt modelId="{A645ABE2-0787-42E3-B8D7-A3FDD5E6BC20}" type="parTrans" cxnId="{04F01433-85F8-4858-B0CC-39147C2DE653}">
      <dgm:prSet/>
      <dgm:spPr/>
      <dgm:t>
        <a:bodyPr/>
        <a:lstStyle/>
        <a:p>
          <a:endParaRPr lang="en-US"/>
        </a:p>
      </dgm:t>
    </dgm:pt>
    <dgm:pt modelId="{B9A0559A-3A01-4E32-85D7-48B7F8775537}" type="sibTrans" cxnId="{04F01433-85F8-4858-B0CC-39147C2DE653}">
      <dgm:prSet/>
      <dgm:spPr/>
      <dgm:t>
        <a:bodyPr/>
        <a:lstStyle/>
        <a:p>
          <a:endParaRPr lang="en-US"/>
        </a:p>
      </dgm:t>
    </dgm:pt>
    <dgm:pt modelId="{0CAC4619-28F3-450A-98ED-F8FF2110FAD0}">
      <dgm:prSet/>
      <dgm:spPr>
        <a:solidFill>
          <a:srgbClr val="00B0F0"/>
        </a:solidFill>
      </dgm:spPr>
      <dgm:t>
        <a:bodyPr/>
        <a:lstStyle/>
        <a:p>
          <a:r>
            <a:rPr lang="de-DE" b="1" dirty="0">
              <a:solidFill>
                <a:schemeClr val="tx1"/>
              </a:solidFill>
            </a:rPr>
            <a:t>Durchführung betriebliche Pflicht Vorsorgeuntersuchung während der Anstellung</a:t>
          </a:r>
          <a:endParaRPr lang="en-US" b="1" dirty="0">
            <a:solidFill>
              <a:schemeClr val="tx1"/>
            </a:solidFill>
          </a:endParaRPr>
        </a:p>
      </dgm:t>
    </dgm:pt>
    <dgm:pt modelId="{0F601F1F-80D0-4BFA-AE90-CC603925883F}" type="parTrans" cxnId="{7FFD2CDC-BB1C-4DF0-AFD1-3863DF684C42}">
      <dgm:prSet/>
      <dgm:spPr/>
      <dgm:t>
        <a:bodyPr/>
        <a:lstStyle/>
        <a:p>
          <a:endParaRPr lang="en-US"/>
        </a:p>
      </dgm:t>
    </dgm:pt>
    <dgm:pt modelId="{6576830B-4A4D-478D-BBB4-DC44A5844628}" type="sibTrans" cxnId="{7FFD2CDC-BB1C-4DF0-AFD1-3863DF684C42}">
      <dgm:prSet/>
      <dgm:spPr/>
      <dgm:t>
        <a:bodyPr/>
        <a:lstStyle/>
        <a:p>
          <a:endParaRPr lang="en-US"/>
        </a:p>
      </dgm:t>
    </dgm:pt>
    <dgm:pt modelId="{E8F65F8E-9256-4852-93CF-BD9934AC94A0}">
      <dgm:prSet/>
      <dgm:spPr>
        <a:solidFill>
          <a:srgbClr val="00B0F0"/>
        </a:solidFill>
      </dgm:spPr>
      <dgm:t>
        <a:bodyPr/>
        <a:lstStyle/>
        <a:p>
          <a:r>
            <a:rPr lang="de-DE" b="1" dirty="0">
              <a:solidFill>
                <a:schemeClr val="tx1"/>
              </a:solidFill>
            </a:rPr>
            <a:t>Vorsorgeuntersuchung durch Betriebsarzt</a:t>
          </a:r>
          <a:endParaRPr lang="en-US" b="1" dirty="0">
            <a:solidFill>
              <a:schemeClr val="tx1"/>
            </a:solidFill>
          </a:endParaRPr>
        </a:p>
      </dgm:t>
    </dgm:pt>
    <dgm:pt modelId="{DDD11116-9250-4996-BEAF-33CD8BEA6FDB}" type="parTrans" cxnId="{1B09C487-0BC1-4236-91E3-E1768ACAF3E2}">
      <dgm:prSet/>
      <dgm:spPr/>
      <dgm:t>
        <a:bodyPr/>
        <a:lstStyle/>
        <a:p>
          <a:endParaRPr lang="en-US"/>
        </a:p>
      </dgm:t>
    </dgm:pt>
    <dgm:pt modelId="{E30DA088-C622-46A0-9C5E-B748B49AFD5B}" type="sibTrans" cxnId="{1B09C487-0BC1-4236-91E3-E1768ACAF3E2}">
      <dgm:prSet/>
      <dgm:spPr/>
      <dgm:t>
        <a:bodyPr/>
        <a:lstStyle/>
        <a:p>
          <a:endParaRPr lang="en-US"/>
        </a:p>
      </dgm:t>
    </dgm:pt>
    <dgm:pt modelId="{5036098F-FA35-4A8F-8918-BA650FF817D5}" type="pres">
      <dgm:prSet presAssocID="{E76F7ADB-5B65-4A5C-8081-A4FE6D1ECCE2}" presName="diagram" presStyleCnt="0">
        <dgm:presLayoutVars>
          <dgm:dir/>
          <dgm:resizeHandles val="exact"/>
        </dgm:presLayoutVars>
      </dgm:prSet>
      <dgm:spPr/>
    </dgm:pt>
    <dgm:pt modelId="{E1EF68A8-BDC2-48DB-ACB8-5D349D0578B7}" type="pres">
      <dgm:prSet presAssocID="{46A0E3B5-5E14-4421-8632-74DC14AD2989}" presName="node" presStyleLbl="node1" presStyleIdx="0" presStyleCnt="13">
        <dgm:presLayoutVars>
          <dgm:bulletEnabled val="1"/>
        </dgm:presLayoutVars>
      </dgm:prSet>
      <dgm:spPr/>
    </dgm:pt>
    <dgm:pt modelId="{18CE4F5D-38B4-4F10-85F8-3C4D304EC078}" type="pres">
      <dgm:prSet presAssocID="{05279C4F-5CDE-4549-B352-81AB14380A07}" presName="sibTrans" presStyleCnt="0"/>
      <dgm:spPr/>
    </dgm:pt>
    <dgm:pt modelId="{D77FCD4D-9DAF-41CA-B996-B1A100B4482C}" type="pres">
      <dgm:prSet presAssocID="{2030C351-BAA4-4A42-9EBC-13CDBCE28941}" presName="node" presStyleLbl="node1" presStyleIdx="1" presStyleCnt="13">
        <dgm:presLayoutVars>
          <dgm:bulletEnabled val="1"/>
        </dgm:presLayoutVars>
      </dgm:prSet>
      <dgm:spPr/>
    </dgm:pt>
    <dgm:pt modelId="{B62F2F60-0FCC-47C5-A665-EFF7C83A9E0C}" type="pres">
      <dgm:prSet presAssocID="{240C9364-7A1D-477C-8152-6119106186E0}" presName="sibTrans" presStyleCnt="0"/>
      <dgm:spPr/>
    </dgm:pt>
    <dgm:pt modelId="{479D12BA-5936-43AE-A662-58FBB66D5CB3}" type="pres">
      <dgm:prSet presAssocID="{7558941C-1C21-47BF-BF16-C0E722785432}" presName="node" presStyleLbl="node1" presStyleIdx="2" presStyleCnt="13">
        <dgm:presLayoutVars>
          <dgm:bulletEnabled val="1"/>
        </dgm:presLayoutVars>
      </dgm:prSet>
      <dgm:spPr/>
    </dgm:pt>
    <dgm:pt modelId="{81EACD0D-1B7A-48DA-9887-6D6B35EB8C95}" type="pres">
      <dgm:prSet presAssocID="{61607799-BC11-424E-A5BD-34831A835ECE}" presName="sibTrans" presStyleCnt="0"/>
      <dgm:spPr/>
    </dgm:pt>
    <dgm:pt modelId="{98E85F4E-8D62-41C0-8D87-940B10EEFBDF}" type="pres">
      <dgm:prSet presAssocID="{BA280796-776C-43C3-A492-E5AB88038943}" presName="node" presStyleLbl="node1" presStyleIdx="3" presStyleCnt="13">
        <dgm:presLayoutVars>
          <dgm:bulletEnabled val="1"/>
        </dgm:presLayoutVars>
      </dgm:prSet>
      <dgm:spPr/>
    </dgm:pt>
    <dgm:pt modelId="{D16CFC8B-ED46-438C-8533-A79036296B3D}" type="pres">
      <dgm:prSet presAssocID="{4538543E-165A-4136-9C04-9763FBB789E0}" presName="sibTrans" presStyleCnt="0"/>
      <dgm:spPr/>
    </dgm:pt>
    <dgm:pt modelId="{9126F921-A491-4350-A983-9772BA3EE484}" type="pres">
      <dgm:prSet presAssocID="{FB12E3ED-BAF2-4111-A27A-D81CAC05C50E}" presName="node" presStyleLbl="node1" presStyleIdx="4" presStyleCnt="13">
        <dgm:presLayoutVars>
          <dgm:bulletEnabled val="1"/>
        </dgm:presLayoutVars>
      </dgm:prSet>
      <dgm:spPr/>
    </dgm:pt>
    <dgm:pt modelId="{1276A918-11DF-4B39-991B-440B591508DD}" type="pres">
      <dgm:prSet presAssocID="{DD860B1D-AFC5-479F-ABB7-91BE829C8B4A}" presName="sibTrans" presStyleCnt="0"/>
      <dgm:spPr/>
    </dgm:pt>
    <dgm:pt modelId="{63D79910-892B-4296-B4DD-3B9B552512FB}" type="pres">
      <dgm:prSet presAssocID="{42ABEEE6-70A4-4C56-A9D6-A91BE141C286}" presName="node" presStyleLbl="node1" presStyleIdx="5" presStyleCnt="13">
        <dgm:presLayoutVars>
          <dgm:bulletEnabled val="1"/>
        </dgm:presLayoutVars>
      </dgm:prSet>
      <dgm:spPr/>
    </dgm:pt>
    <dgm:pt modelId="{EACF0929-E87D-4494-A0E6-BE812DA0A175}" type="pres">
      <dgm:prSet presAssocID="{2904DE83-6912-4685-A4E4-1E5EF591A384}" presName="sibTrans" presStyleCnt="0"/>
      <dgm:spPr/>
    </dgm:pt>
    <dgm:pt modelId="{1FB2B6EF-2544-4E24-8FF2-0D433F02607D}" type="pres">
      <dgm:prSet presAssocID="{AD771F3C-0BF4-4D80-B9A9-F51628C3E265}" presName="node" presStyleLbl="node1" presStyleIdx="6" presStyleCnt="13">
        <dgm:presLayoutVars>
          <dgm:bulletEnabled val="1"/>
        </dgm:presLayoutVars>
      </dgm:prSet>
      <dgm:spPr/>
    </dgm:pt>
    <dgm:pt modelId="{F2CE7C2F-8F2E-4D73-BA90-DA4CFE65DE7C}" type="pres">
      <dgm:prSet presAssocID="{13AB950B-F0AB-4BDF-ACEE-6D945993D9F9}" presName="sibTrans" presStyleCnt="0"/>
      <dgm:spPr/>
    </dgm:pt>
    <dgm:pt modelId="{ADE03169-31EA-4FCE-BD55-C244FF17B197}" type="pres">
      <dgm:prSet presAssocID="{6A9F9CF8-C0AE-479D-8FEB-A8547ABCF7AF}" presName="node" presStyleLbl="node1" presStyleIdx="7" presStyleCnt="13">
        <dgm:presLayoutVars>
          <dgm:bulletEnabled val="1"/>
        </dgm:presLayoutVars>
      </dgm:prSet>
      <dgm:spPr/>
    </dgm:pt>
    <dgm:pt modelId="{903C2DB0-9038-46C7-9671-F3D87C1E272A}" type="pres">
      <dgm:prSet presAssocID="{6DE864C2-FF37-4E57-A3CB-716DE7FD620D}" presName="sibTrans" presStyleCnt="0"/>
      <dgm:spPr/>
    </dgm:pt>
    <dgm:pt modelId="{3B0F0DA5-88FA-432D-80FE-32BC28A0CD1E}" type="pres">
      <dgm:prSet presAssocID="{7B4E4265-C894-4700-89A8-E947A8098343}" presName="node" presStyleLbl="node1" presStyleIdx="8" presStyleCnt="13">
        <dgm:presLayoutVars>
          <dgm:bulletEnabled val="1"/>
        </dgm:presLayoutVars>
      </dgm:prSet>
      <dgm:spPr/>
    </dgm:pt>
    <dgm:pt modelId="{A8259C00-68CE-4676-987D-F73A7D0067A5}" type="pres">
      <dgm:prSet presAssocID="{659D0E90-431A-4328-992A-6502B59F2677}" presName="sibTrans" presStyleCnt="0"/>
      <dgm:spPr/>
    </dgm:pt>
    <dgm:pt modelId="{FFFEF8B2-AEDE-45F7-9615-470038A60B02}" type="pres">
      <dgm:prSet presAssocID="{7D8CB2FC-AC69-45C9-9876-D6D16BB9BF4F}" presName="node" presStyleLbl="node1" presStyleIdx="9" presStyleCnt="13">
        <dgm:presLayoutVars>
          <dgm:bulletEnabled val="1"/>
        </dgm:presLayoutVars>
      </dgm:prSet>
      <dgm:spPr/>
    </dgm:pt>
    <dgm:pt modelId="{1946F8B5-BBDB-4C95-B557-2DAF4F6D4674}" type="pres">
      <dgm:prSet presAssocID="{1011EFE9-46B8-4935-9926-AF51ECA2FFD4}" presName="sibTrans" presStyleCnt="0"/>
      <dgm:spPr/>
    </dgm:pt>
    <dgm:pt modelId="{EA534372-FDD8-4480-8EE3-1BCC801DC96A}" type="pres">
      <dgm:prSet presAssocID="{D95A65E7-3802-4CB8-9E4F-48AB014E38D7}" presName="node" presStyleLbl="node1" presStyleIdx="10" presStyleCnt="13">
        <dgm:presLayoutVars>
          <dgm:bulletEnabled val="1"/>
        </dgm:presLayoutVars>
      </dgm:prSet>
      <dgm:spPr/>
    </dgm:pt>
    <dgm:pt modelId="{4E48B206-12D9-4EF8-BC55-BF4AE17A5499}" type="pres">
      <dgm:prSet presAssocID="{B9A0559A-3A01-4E32-85D7-48B7F8775537}" presName="sibTrans" presStyleCnt="0"/>
      <dgm:spPr/>
    </dgm:pt>
    <dgm:pt modelId="{FD413B85-C2E6-4689-93FE-D3FEB01E89BB}" type="pres">
      <dgm:prSet presAssocID="{0CAC4619-28F3-450A-98ED-F8FF2110FAD0}" presName="node" presStyleLbl="node1" presStyleIdx="11" presStyleCnt="13">
        <dgm:presLayoutVars>
          <dgm:bulletEnabled val="1"/>
        </dgm:presLayoutVars>
      </dgm:prSet>
      <dgm:spPr/>
    </dgm:pt>
    <dgm:pt modelId="{61048A71-D8DA-4C4B-8178-30CBFC8D594D}" type="pres">
      <dgm:prSet presAssocID="{6576830B-4A4D-478D-BBB4-DC44A5844628}" presName="sibTrans" presStyleCnt="0"/>
      <dgm:spPr/>
    </dgm:pt>
    <dgm:pt modelId="{565487C3-6215-41C5-9110-22AB2BF69E9B}" type="pres">
      <dgm:prSet presAssocID="{E8F65F8E-9256-4852-93CF-BD9934AC94A0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DA4B604-732B-486D-A76C-4D6504A4F863}" type="presOf" srcId="{7558941C-1C21-47BF-BF16-C0E722785432}" destId="{479D12BA-5936-43AE-A662-58FBB66D5CB3}" srcOrd="0" destOrd="0" presId="urn:microsoft.com/office/officeart/2005/8/layout/default"/>
    <dgm:cxn modelId="{45A4A914-98F8-4CC3-BB34-7F45909667BA}" type="presOf" srcId="{FB12E3ED-BAF2-4111-A27A-D81CAC05C50E}" destId="{9126F921-A491-4350-A983-9772BA3EE484}" srcOrd="0" destOrd="0" presId="urn:microsoft.com/office/officeart/2005/8/layout/default"/>
    <dgm:cxn modelId="{1FE01E18-B987-41E8-96DD-554BEC8E6CCF}" type="presOf" srcId="{2030C351-BAA4-4A42-9EBC-13CDBCE28941}" destId="{D77FCD4D-9DAF-41CA-B996-B1A100B4482C}" srcOrd="0" destOrd="0" presId="urn:microsoft.com/office/officeart/2005/8/layout/default"/>
    <dgm:cxn modelId="{5B5A0A1E-618C-4327-9FFF-2BDD54D9AACA}" srcId="{E76F7ADB-5B65-4A5C-8081-A4FE6D1ECCE2}" destId="{7D8CB2FC-AC69-45C9-9876-D6D16BB9BF4F}" srcOrd="9" destOrd="0" parTransId="{12B68F00-0226-4079-B4EF-D23D5EE137AB}" sibTransId="{1011EFE9-46B8-4935-9926-AF51ECA2FFD4}"/>
    <dgm:cxn modelId="{44853522-E53F-4A4B-88E7-F2043AFB7E8A}" srcId="{E76F7ADB-5B65-4A5C-8081-A4FE6D1ECCE2}" destId="{AD771F3C-0BF4-4D80-B9A9-F51628C3E265}" srcOrd="6" destOrd="0" parTransId="{CAAD5971-DD1D-496D-8F69-8B0549648404}" sibTransId="{13AB950B-F0AB-4BDF-ACEE-6D945993D9F9}"/>
    <dgm:cxn modelId="{A17E3E26-0FE6-45E6-9BDB-3DE40A411A8E}" type="presOf" srcId="{0CAC4619-28F3-450A-98ED-F8FF2110FAD0}" destId="{FD413B85-C2E6-4689-93FE-D3FEB01E89BB}" srcOrd="0" destOrd="0" presId="urn:microsoft.com/office/officeart/2005/8/layout/default"/>
    <dgm:cxn modelId="{070E0C2C-15D7-478A-9E2B-B7202FF09012}" srcId="{E76F7ADB-5B65-4A5C-8081-A4FE6D1ECCE2}" destId="{6A9F9CF8-C0AE-479D-8FEB-A8547ABCF7AF}" srcOrd="7" destOrd="0" parTransId="{70ECC49C-05F9-433B-A473-8D190AEAEDFC}" sibTransId="{6DE864C2-FF37-4E57-A3CB-716DE7FD620D}"/>
    <dgm:cxn modelId="{04F01433-85F8-4858-B0CC-39147C2DE653}" srcId="{E76F7ADB-5B65-4A5C-8081-A4FE6D1ECCE2}" destId="{D95A65E7-3802-4CB8-9E4F-48AB014E38D7}" srcOrd="10" destOrd="0" parTransId="{A645ABE2-0787-42E3-B8D7-A3FDD5E6BC20}" sibTransId="{B9A0559A-3A01-4E32-85D7-48B7F8775537}"/>
    <dgm:cxn modelId="{8FEFE83A-FFF4-4FE5-865E-2E2CA806401E}" type="presOf" srcId="{BA280796-776C-43C3-A492-E5AB88038943}" destId="{98E85F4E-8D62-41C0-8D87-940B10EEFBDF}" srcOrd="0" destOrd="0" presId="urn:microsoft.com/office/officeart/2005/8/layout/default"/>
    <dgm:cxn modelId="{14F75E62-3725-45FE-AD20-2764C66C6D75}" type="presOf" srcId="{D95A65E7-3802-4CB8-9E4F-48AB014E38D7}" destId="{EA534372-FDD8-4480-8EE3-1BCC801DC96A}" srcOrd="0" destOrd="0" presId="urn:microsoft.com/office/officeart/2005/8/layout/default"/>
    <dgm:cxn modelId="{E54AC444-E035-4EC8-B693-DBF90A4FB15E}" type="presOf" srcId="{E76F7ADB-5B65-4A5C-8081-A4FE6D1ECCE2}" destId="{5036098F-FA35-4A8F-8918-BA650FF817D5}" srcOrd="0" destOrd="0" presId="urn:microsoft.com/office/officeart/2005/8/layout/default"/>
    <dgm:cxn modelId="{447E4849-0266-41E6-963E-F61623D875AF}" srcId="{E76F7ADB-5B65-4A5C-8081-A4FE6D1ECCE2}" destId="{FB12E3ED-BAF2-4111-A27A-D81CAC05C50E}" srcOrd="4" destOrd="0" parTransId="{AD5E5D14-9CA4-43AC-9F6F-75E6F63C3B44}" sibTransId="{DD860B1D-AFC5-479F-ABB7-91BE829C8B4A}"/>
    <dgm:cxn modelId="{D2DACE6C-01C1-4637-AF32-CD2576F0D3F7}" srcId="{E76F7ADB-5B65-4A5C-8081-A4FE6D1ECCE2}" destId="{BA280796-776C-43C3-A492-E5AB88038943}" srcOrd="3" destOrd="0" parTransId="{6B77DC27-DDEA-4C1F-9185-9FAAE2486073}" sibTransId="{4538543E-165A-4136-9C04-9763FBB789E0}"/>
    <dgm:cxn modelId="{BA404B56-2B3C-48D1-9BBF-FD5CC11CDFF3}" type="presOf" srcId="{6A9F9CF8-C0AE-479D-8FEB-A8547ABCF7AF}" destId="{ADE03169-31EA-4FCE-BD55-C244FF17B197}" srcOrd="0" destOrd="0" presId="urn:microsoft.com/office/officeart/2005/8/layout/default"/>
    <dgm:cxn modelId="{29024558-68D8-48A4-9C7E-3B63013FD274}" srcId="{E76F7ADB-5B65-4A5C-8081-A4FE6D1ECCE2}" destId="{46A0E3B5-5E14-4421-8632-74DC14AD2989}" srcOrd="0" destOrd="0" parTransId="{30ABEF6B-43B2-4E18-B34A-5C1FDD330197}" sibTransId="{05279C4F-5CDE-4549-B352-81AB14380A07}"/>
    <dgm:cxn modelId="{5F441286-03BC-440D-9951-33C7CFD140B8}" type="presOf" srcId="{46A0E3B5-5E14-4421-8632-74DC14AD2989}" destId="{E1EF68A8-BDC2-48DB-ACB8-5D349D0578B7}" srcOrd="0" destOrd="0" presId="urn:microsoft.com/office/officeart/2005/8/layout/default"/>
    <dgm:cxn modelId="{1B09C487-0BC1-4236-91E3-E1768ACAF3E2}" srcId="{E76F7ADB-5B65-4A5C-8081-A4FE6D1ECCE2}" destId="{E8F65F8E-9256-4852-93CF-BD9934AC94A0}" srcOrd="12" destOrd="0" parTransId="{DDD11116-9250-4996-BEAF-33CD8BEA6FDB}" sibTransId="{E30DA088-C622-46A0-9C5E-B748B49AFD5B}"/>
    <dgm:cxn modelId="{EFEE838E-DBE6-4CEF-BA77-9801761AAD99}" srcId="{E76F7ADB-5B65-4A5C-8081-A4FE6D1ECCE2}" destId="{7558941C-1C21-47BF-BF16-C0E722785432}" srcOrd="2" destOrd="0" parTransId="{94751757-672B-4D19-95C9-BD13FFA3ADAE}" sibTransId="{61607799-BC11-424E-A5BD-34831A835ECE}"/>
    <dgm:cxn modelId="{63A74892-A14D-4E5C-851B-7833DBDB3D2D}" type="presOf" srcId="{7D8CB2FC-AC69-45C9-9876-D6D16BB9BF4F}" destId="{FFFEF8B2-AEDE-45F7-9615-470038A60B02}" srcOrd="0" destOrd="0" presId="urn:microsoft.com/office/officeart/2005/8/layout/default"/>
    <dgm:cxn modelId="{52A3FA93-2B45-414A-A41B-2DFE156647A3}" type="presOf" srcId="{7B4E4265-C894-4700-89A8-E947A8098343}" destId="{3B0F0DA5-88FA-432D-80FE-32BC28A0CD1E}" srcOrd="0" destOrd="0" presId="urn:microsoft.com/office/officeart/2005/8/layout/default"/>
    <dgm:cxn modelId="{BE9C6BAA-5B03-4C6F-89B1-020EE36DDC4A}" srcId="{E76F7ADB-5B65-4A5C-8081-A4FE6D1ECCE2}" destId="{2030C351-BAA4-4A42-9EBC-13CDBCE28941}" srcOrd="1" destOrd="0" parTransId="{D767004E-DE62-4941-8B74-5CE5D12F9688}" sibTransId="{240C9364-7A1D-477C-8152-6119106186E0}"/>
    <dgm:cxn modelId="{7A2CC7AF-35FF-4879-888B-82CC6C00BBF2}" type="presOf" srcId="{AD771F3C-0BF4-4D80-B9A9-F51628C3E265}" destId="{1FB2B6EF-2544-4E24-8FF2-0D433F02607D}" srcOrd="0" destOrd="0" presId="urn:microsoft.com/office/officeart/2005/8/layout/default"/>
    <dgm:cxn modelId="{7FFD2CDC-BB1C-4DF0-AFD1-3863DF684C42}" srcId="{E76F7ADB-5B65-4A5C-8081-A4FE6D1ECCE2}" destId="{0CAC4619-28F3-450A-98ED-F8FF2110FAD0}" srcOrd="11" destOrd="0" parTransId="{0F601F1F-80D0-4BFA-AE90-CC603925883F}" sibTransId="{6576830B-4A4D-478D-BBB4-DC44A5844628}"/>
    <dgm:cxn modelId="{A59C98E5-29FF-4F45-9F6F-DF60C08A0CBC}" srcId="{E76F7ADB-5B65-4A5C-8081-A4FE6D1ECCE2}" destId="{42ABEEE6-70A4-4C56-A9D6-A91BE141C286}" srcOrd="5" destOrd="0" parTransId="{C568D6A7-E3CF-4640-A4EF-937D5F4334CF}" sibTransId="{2904DE83-6912-4685-A4E4-1E5EF591A384}"/>
    <dgm:cxn modelId="{619496EC-A198-4393-8E13-53A2A29449C5}" type="presOf" srcId="{42ABEEE6-70A4-4C56-A9D6-A91BE141C286}" destId="{63D79910-892B-4296-B4DD-3B9B552512FB}" srcOrd="0" destOrd="0" presId="urn:microsoft.com/office/officeart/2005/8/layout/default"/>
    <dgm:cxn modelId="{2F955DF0-008C-424D-AEF5-BBDBB3DA35AD}" srcId="{E76F7ADB-5B65-4A5C-8081-A4FE6D1ECCE2}" destId="{7B4E4265-C894-4700-89A8-E947A8098343}" srcOrd="8" destOrd="0" parTransId="{CE52A6BC-2D6B-49FE-A1FB-5DC2BB326874}" sibTransId="{659D0E90-431A-4328-992A-6502B59F2677}"/>
    <dgm:cxn modelId="{A22056FD-F244-4B0E-92AA-EA6597F97DB6}" type="presOf" srcId="{E8F65F8E-9256-4852-93CF-BD9934AC94A0}" destId="{565487C3-6215-41C5-9110-22AB2BF69E9B}" srcOrd="0" destOrd="0" presId="urn:microsoft.com/office/officeart/2005/8/layout/default"/>
    <dgm:cxn modelId="{A3342446-6B52-40AE-B521-A0235924C34C}" type="presParOf" srcId="{5036098F-FA35-4A8F-8918-BA650FF817D5}" destId="{E1EF68A8-BDC2-48DB-ACB8-5D349D0578B7}" srcOrd="0" destOrd="0" presId="urn:microsoft.com/office/officeart/2005/8/layout/default"/>
    <dgm:cxn modelId="{94F84D4D-A097-4FF4-ACE3-F4C2E33E36CF}" type="presParOf" srcId="{5036098F-FA35-4A8F-8918-BA650FF817D5}" destId="{18CE4F5D-38B4-4F10-85F8-3C4D304EC078}" srcOrd="1" destOrd="0" presId="urn:microsoft.com/office/officeart/2005/8/layout/default"/>
    <dgm:cxn modelId="{7D44C08E-0370-4048-BDD7-A8A4BC8ABF09}" type="presParOf" srcId="{5036098F-FA35-4A8F-8918-BA650FF817D5}" destId="{D77FCD4D-9DAF-41CA-B996-B1A100B4482C}" srcOrd="2" destOrd="0" presId="urn:microsoft.com/office/officeart/2005/8/layout/default"/>
    <dgm:cxn modelId="{2C535C21-D3E4-4499-9054-12FFC5AA3164}" type="presParOf" srcId="{5036098F-FA35-4A8F-8918-BA650FF817D5}" destId="{B62F2F60-0FCC-47C5-A665-EFF7C83A9E0C}" srcOrd="3" destOrd="0" presId="urn:microsoft.com/office/officeart/2005/8/layout/default"/>
    <dgm:cxn modelId="{5D706AE8-1A8D-4A2B-94DB-4E13301E056F}" type="presParOf" srcId="{5036098F-FA35-4A8F-8918-BA650FF817D5}" destId="{479D12BA-5936-43AE-A662-58FBB66D5CB3}" srcOrd="4" destOrd="0" presId="urn:microsoft.com/office/officeart/2005/8/layout/default"/>
    <dgm:cxn modelId="{479B931C-FD96-424D-A583-2A483B05810F}" type="presParOf" srcId="{5036098F-FA35-4A8F-8918-BA650FF817D5}" destId="{81EACD0D-1B7A-48DA-9887-6D6B35EB8C95}" srcOrd="5" destOrd="0" presId="urn:microsoft.com/office/officeart/2005/8/layout/default"/>
    <dgm:cxn modelId="{DAA92268-25FC-472A-A1DB-E3B23CBB37C3}" type="presParOf" srcId="{5036098F-FA35-4A8F-8918-BA650FF817D5}" destId="{98E85F4E-8D62-41C0-8D87-940B10EEFBDF}" srcOrd="6" destOrd="0" presId="urn:microsoft.com/office/officeart/2005/8/layout/default"/>
    <dgm:cxn modelId="{FB9A3819-E7BE-48E1-A171-2AB1892F5F8B}" type="presParOf" srcId="{5036098F-FA35-4A8F-8918-BA650FF817D5}" destId="{D16CFC8B-ED46-438C-8533-A79036296B3D}" srcOrd="7" destOrd="0" presId="urn:microsoft.com/office/officeart/2005/8/layout/default"/>
    <dgm:cxn modelId="{F123B112-9E01-40B7-BF7A-FBE8C67FC673}" type="presParOf" srcId="{5036098F-FA35-4A8F-8918-BA650FF817D5}" destId="{9126F921-A491-4350-A983-9772BA3EE484}" srcOrd="8" destOrd="0" presId="urn:microsoft.com/office/officeart/2005/8/layout/default"/>
    <dgm:cxn modelId="{B252D8A7-5828-4B18-BE7A-20793E61DE15}" type="presParOf" srcId="{5036098F-FA35-4A8F-8918-BA650FF817D5}" destId="{1276A918-11DF-4B39-991B-440B591508DD}" srcOrd="9" destOrd="0" presId="urn:microsoft.com/office/officeart/2005/8/layout/default"/>
    <dgm:cxn modelId="{26B822D0-DBDD-4095-AA53-6FC7545D95E8}" type="presParOf" srcId="{5036098F-FA35-4A8F-8918-BA650FF817D5}" destId="{63D79910-892B-4296-B4DD-3B9B552512FB}" srcOrd="10" destOrd="0" presId="urn:microsoft.com/office/officeart/2005/8/layout/default"/>
    <dgm:cxn modelId="{F6DF217C-A3B0-4AD0-A834-08EF2EA22F1F}" type="presParOf" srcId="{5036098F-FA35-4A8F-8918-BA650FF817D5}" destId="{EACF0929-E87D-4494-A0E6-BE812DA0A175}" srcOrd="11" destOrd="0" presId="urn:microsoft.com/office/officeart/2005/8/layout/default"/>
    <dgm:cxn modelId="{C7E0E374-DED6-479C-A986-F8DDA0FC5D06}" type="presParOf" srcId="{5036098F-FA35-4A8F-8918-BA650FF817D5}" destId="{1FB2B6EF-2544-4E24-8FF2-0D433F02607D}" srcOrd="12" destOrd="0" presId="urn:microsoft.com/office/officeart/2005/8/layout/default"/>
    <dgm:cxn modelId="{47D06194-FE3F-4B4F-8416-34B2DE7D6DB6}" type="presParOf" srcId="{5036098F-FA35-4A8F-8918-BA650FF817D5}" destId="{F2CE7C2F-8F2E-4D73-BA90-DA4CFE65DE7C}" srcOrd="13" destOrd="0" presId="urn:microsoft.com/office/officeart/2005/8/layout/default"/>
    <dgm:cxn modelId="{1672B661-2707-42B8-B93D-D026A25D14D3}" type="presParOf" srcId="{5036098F-FA35-4A8F-8918-BA650FF817D5}" destId="{ADE03169-31EA-4FCE-BD55-C244FF17B197}" srcOrd="14" destOrd="0" presId="urn:microsoft.com/office/officeart/2005/8/layout/default"/>
    <dgm:cxn modelId="{12A07B60-C041-4113-B342-85FC21971D54}" type="presParOf" srcId="{5036098F-FA35-4A8F-8918-BA650FF817D5}" destId="{903C2DB0-9038-46C7-9671-F3D87C1E272A}" srcOrd="15" destOrd="0" presId="urn:microsoft.com/office/officeart/2005/8/layout/default"/>
    <dgm:cxn modelId="{66AE1061-7250-48EF-8975-9B3F6131EEC8}" type="presParOf" srcId="{5036098F-FA35-4A8F-8918-BA650FF817D5}" destId="{3B0F0DA5-88FA-432D-80FE-32BC28A0CD1E}" srcOrd="16" destOrd="0" presId="urn:microsoft.com/office/officeart/2005/8/layout/default"/>
    <dgm:cxn modelId="{DD6CA45D-DFAA-4935-A934-7BF4151B2B1E}" type="presParOf" srcId="{5036098F-FA35-4A8F-8918-BA650FF817D5}" destId="{A8259C00-68CE-4676-987D-F73A7D0067A5}" srcOrd="17" destOrd="0" presId="urn:microsoft.com/office/officeart/2005/8/layout/default"/>
    <dgm:cxn modelId="{BB55B26B-07B9-41D6-84F3-8A9D19519D1E}" type="presParOf" srcId="{5036098F-FA35-4A8F-8918-BA650FF817D5}" destId="{FFFEF8B2-AEDE-45F7-9615-470038A60B02}" srcOrd="18" destOrd="0" presId="urn:microsoft.com/office/officeart/2005/8/layout/default"/>
    <dgm:cxn modelId="{B91E3745-6BFA-4AEE-B662-A75E88624315}" type="presParOf" srcId="{5036098F-FA35-4A8F-8918-BA650FF817D5}" destId="{1946F8B5-BBDB-4C95-B557-2DAF4F6D4674}" srcOrd="19" destOrd="0" presId="urn:microsoft.com/office/officeart/2005/8/layout/default"/>
    <dgm:cxn modelId="{FDADF454-7D77-4235-AD28-284EBF607377}" type="presParOf" srcId="{5036098F-FA35-4A8F-8918-BA650FF817D5}" destId="{EA534372-FDD8-4480-8EE3-1BCC801DC96A}" srcOrd="20" destOrd="0" presId="urn:microsoft.com/office/officeart/2005/8/layout/default"/>
    <dgm:cxn modelId="{5E139D94-05CC-4B8B-9891-0AE76E66CBC6}" type="presParOf" srcId="{5036098F-FA35-4A8F-8918-BA650FF817D5}" destId="{4E48B206-12D9-4EF8-BC55-BF4AE17A5499}" srcOrd="21" destOrd="0" presId="urn:microsoft.com/office/officeart/2005/8/layout/default"/>
    <dgm:cxn modelId="{B9CE2631-5FE4-4790-A867-18A8B44DCB3E}" type="presParOf" srcId="{5036098F-FA35-4A8F-8918-BA650FF817D5}" destId="{FD413B85-C2E6-4689-93FE-D3FEB01E89BB}" srcOrd="22" destOrd="0" presId="urn:microsoft.com/office/officeart/2005/8/layout/default"/>
    <dgm:cxn modelId="{7A53EA9A-A35F-4223-B36D-90EEDC3EB43F}" type="presParOf" srcId="{5036098F-FA35-4A8F-8918-BA650FF817D5}" destId="{61048A71-D8DA-4C4B-8178-30CBFC8D594D}" srcOrd="23" destOrd="0" presId="urn:microsoft.com/office/officeart/2005/8/layout/default"/>
    <dgm:cxn modelId="{B6023D62-479C-412A-AE66-740DD3016594}" type="presParOf" srcId="{5036098F-FA35-4A8F-8918-BA650FF817D5}" destId="{565487C3-6215-41C5-9110-22AB2BF69E9B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54D40-D5BB-4668-A537-9599CA2E8B7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31D38-0209-4F17-BA9F-2564D6677886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59 % Patienten haben angegeben, dass Vorsorgeuntersuchungen, wie z.B. Echokardiografie, Herzkatheteruntersuchung etc., mehrmals von unterschiedlichen Stellen durchgeführt wurden. </a:t>
          </a:r>
          <a:endParaRPr lang="en-US" dirty="0"/>
        </a:p>
      </dgm:t>
    </dgm:pt>
    <dgm:pt modelId="{76DA4745-39A8-4D4F-A43E-0F22572AC00F}" type="parTrans" cxnId="{85E9E3C2-9616-4232-B228-929CEEB1C98A}">
      <dgm:prSet/>
      <dgm:spPr/>
      <dgm:t>
        <a:bodyPr/>
        <a:lstStyle/>
        <a:p>
          <a:endParaRPr lang="en-US"/>
        </a:p>
      </dgm:t>
    </dgm:pt>
    <dgm:pt modelId="{0F311DC4-CF4C-4C56-808F-428C71B3A7E3}" type="sibTrans" cxnId="{85E9E3C2-9616-4232-B228-929CEEB1C98A}">
      <dgm:prSet/>
      <dgm:spPr/>
      <dgm:t>
        <a:bodyPr/>
        <a:lstStyle/>
        <a:p>
          <a:endParaRPr lang="en-US"/>
        </a:p>
      </dgm:t>
    </dgm:pt>
    <dgm:pt modelId="{48BE2EAF-3635-4EB1-86E0-A15A968F977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Ärzte bewerten die Echos, die sie erhalten, mit durchschnittlich 3,6 von 5</a:t>
          </a:r>
          <a:endParaRPr lang="en-US" dirty="0"/>
        </a:p>
      </dgm:t>
    </dgm:pt>
    <dgm:pt modelId="{7040042D-85E3-431D-B027-64FA57EE281E}" type="parTrans" cxnId="{D393849C-05F3-4D26-9C5C-B4535D341D4A}">
      <dgm:prSet/>
      <dgm:spPr/>
      <dgm:t>
        <a:bodyPr/>
        <a:lstStyle/>
        <a:p>
          <a:endParaRPr lang="en-US"/>
        </a:p>
      </dgm:t>
    </dgm:pt>
    <dgm:pt modelId="{90FB16B3-B295-4330-AB07-A78952D770EB}" type="sibTrans" cxnId="{D393849C-05F3-4D26-9C5C-B4535D341D4A}">
      <dgm:prSet/>
      <dgm:spPr/>
      <dgm:t>
        <a:bodyPr/>
        <a:lstStyle/>
        <a:p>
          <a:endParaRPr lang="en-US"/>
        </a:p>
      </dgm:t>
    </dgm:pt>
    <dgm:pt modelId="{994FA57D-1D51-4C8E-A5CE-1ADB925711E9}" type="pres">
      <dgm:prSet presAssocID="{25A54D40-D5BB-4668-A537-9599CA2E8B79}" presName="root" presStyleCnt="0">
        <dgm:presLayoutVars>
          <dgm:dir/>
          <dgm:resizeHandles val="exact"/>
        </dgm:presLayoutVars>
      </dgm:prSet>
      <dgm:spPr/>
    </dgm:pt>
    <dgm:pt modelId="{D6D150EE-5BA9-4895-8E0E-F72E052E3BA2}" type="pres">
      <dgm:prSet presAssocID="{6E131D38-0209-4F17-BA9F-2564D6677886}" presName="compNode" presStyleCnt="0"/>
      <dgm:spPr/>
    </dgm:pt>
    <dgm:pt modelId="{CBF152C6-46F7-4917-B084-4E7CCACCC53B}" type="pres">
      <dgm:prSet presAssocID="{6E131D38-0209-4F17-BA9F-2564D6677886}" presName="bgRect" presStyleLbl="bgShp" presStyleIdx="0" presStyleCnt="2"/>
      <dgm:spPr/>
    </dgm:pt>
    <dgm:pt modelId="{1D24338C-197E-45AF-952E-6F69530BAE45}" type="pres">
      <dgm:prSet presAssocID="{6E131D38-0209-4F17-BA9F-2564D66778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linge Silhouette"/>
        </a:ext>
      </dgm:extLst>
    </dgm:pt>
    <dgm:pt modelId="{D694C46C-C4BE-458B-99B4-07186FB9CB0A}" type="pres">
      <dgm:prSet presAssocID="{6E131D38-0209-4F17-BA9F-2564D6677886}" presName="spaceRect" presStyleCnt="0"/>
      <dgm:spPr/>
    </dgm:pt>
    <dgm:pt modelId="{ACC2D497-6AD5-4969-BDC8-F39BA4B5D18E}" type="pres">
      <dgm:prSet presAssocID="{6E131D38-0209-4F17-BA9F-2564D6677886}" presName="parTx" presStyleLbl="revTx" presStyleIdx="0" presStyleCnt="2" custScaleX="104498">
        <dgm:presLayoutVars>
          <dgm:chMax val="0"/>
          <dgm:chPref val="0"/>
        </dgm:presLayoutVars>
      </dgm:prSet>
      <dgm:spPr/>
    </dgm:pt>
    <dgm:pt modelId="{82C776B3-3C35-4307-A8F0-6DA0A293182A}" type="pres">
      <dgm:prSet presAssocID="{0F311DC4-CF4C-4C56-808F-428C71B3A7E3}" presName="sibTrans" presStyleCnt="0"/>
      <dgm:spPr/>
    </dgm:pt>
    <dgm:pt modelId="{FE94D431-0D65-428B-92EA-DD61EC50713E}" type="pres">
      <dgm:prSet presAssocID="{48BE2EAF-3635-4EB1-86E0-A15A968F9775}" presName="compNode" presStyleCnt="0"/>
      <dgm:spPr/>
    </dgm:pt>
    <dgm:pt modelId="{34419B18-9ABB-4B78-9DEE-484FD81CBCE8}" type="pres">
      <dgm:prSet presAssocID="{48BE2EAF-3635-4EB1-86E0-A15A968F9775}" presName="bgRect" presStyleLbl="bgShp" presStyleIdx="1" presStyleCnt="2"/>
      <dgm:spPr/>
    </dgm:pt>
    <dgm:pt modelId="{323ED9AA-A5AD-4955-9EDC-E61CC692A13A}" type="pres">
      <dgm:prSet presAssocID="{48BE2EAF-3635-4EB1-86E0-A15A968F977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Ärztin Silhouette"/>
        </a:ext>
      </dgm:extLst>
    </dgm:pt>
    <dgm:pt modelId="{BA141E69-3C27-4FF0-B4E9-93CFC7439CC0}" type="pres">
      <dgm:prSet presAssocID="{48BE2EAF-3635-4EB1-86E0-A15A968F9775}" presName="spaceRect" presStyleCnt="0"/>
      <dgm:spPr/>
    </dgm:pt>
    <dgm:pt modelId="{D15F1B89-9794-4170-AAF5-DBCE28949534}" type="pres">
      <dgm:prSet presAssocID="{48BE2EAF-3635-4EB1-86E0-A15A968F9775}" presName="parTx" presStyleLbl="revTx" presStyleIdx="1" presStyleCnt="2" custScaleX="103288">
        <dgm:presLayoutVars>
          <dgm:chMax val="0"/>
          <dgm:chPref val="0"/>
        </dgm:presLayoutVars>
      </dgm:prSet>
      <dgm:spPr/>
    </dgm:pt>
  </dgm:ptLst>
  <dgm:cxnLst>
    <dgm:cxn modelId="{0DCA6627-29C5-4A7E-92E2-2478AF20C1CE}" type="presOf" srcId="{6E131D38-0209-4F17-BA9F-2564D6677886}" destId="{ACC2D497-6AD5-4969-BDC8-F39BA4B5D18E}" srcOrd="0" destOrd="0" presId="urn:microsoft.com/office/officeart/2018/2/layout/IconVerticalSolidList"/>
    <dgm:cxn modelId="{A5991446-00D1-4268-B23B-1F7E1A524C85}" type="presOf" srcId="{25A54D40-D5BB-4668-A537-9599CA2E8B79}" destId="{994FA57D-1D51-4C8E-A5CE-1ADB925711E9}" srcOrd="0" destOrd="0" presId="urn:microsoft.com/office/officeart/2018/2/layout/IconVerticalSolidList"/>
    <dgm:cxn modelId="{D393849C-05F3-4D26-9C5C-B4535D341D4A}" srcId="{25A54D40-D5BB-4668-A537-9599CA2E8B79}" destId="{48BE2EAF-3635-4EB1-86E0-A15A968F9775}" srcOrd="1" destOrd="0" parTransId="{7040042D-85E3-431D-B027-64FA57EE281E}" sibTransId="{90FB16B3-B295-4330-AB07-A78952D770EB}"/>
    <dgm:cxn modelId="{85E9E3C2-9616-4232-B228-929CEEB1C98A}" srcId="{25A54D40-D5BB-4668-A537-9599CA2E8B79}" destId="{6E131D38-0209-4F17-BA9F-2564D6677886}" srcOrd="0" destOrd="0" parTransId="{76DA4745-39A8-4D4F-A43E-0F22572AC00F}" sibTransId="{0F311DC4-CF4C-4C56-808F-428C71B3A7E3}"/>
    <dgm:cxn modelId="{603685F3-D1AA-49BB-B5A6-482C7AD37DB6}" type="presOf" srcId="{48BE2EAF-3635-4EB1-86E0-A15A968F9775}" destId="{D15F1B89-9794-4170-AAF5-DBCE28949534}" srcOrd="0" destOrd="0" presId="urn:microsoft.com/office/officeart/2018/2/layout/IconVerticalSolidList"/>
    <dgm:cxn modelId="{092A302E-237F-4C3D-AF88-144D4EEBD19A}" type="presParOf" srcId="{994FA57D-1D51-4C8E-A5CE-1ADB925711E9}" destId="{D6D150EE-5BA9-4895-8E0E-F72E052E3BA2}" srcOrd="0" destOrd="0" presId="urn:microsoft.com/office/officeart/2018/2/layout/IconVerticalSolidList"/>
    <dgm:cxn modelId="{DF0F00B4-02D0-4AB5-ADA7-852D8F8323B3}" type="presParOf" srcId="{D6D150EE-5BA9-4895-8E0E-F72E052E3BA2}" destId="{CBF152C6-46F7-4917-B084-4E7CCACCC53B}" srcOrd="0" destOrd="0" presId="urn:microsoft.com/office/officeart/2018/2/layout/IconVerticalSolidList"/>
    <dgm:cxn modelId="{F6EBE8D3-E5BC-4282-B1F2-8A58D4573188}" type="presParOf" srcId="{D6D150EE-5BA9-4895-8E0E-F72E052E3BA2}" destId="{1D24338C-197E-45AF-952E-6F69530BAE45}" srcOrd="1" destOrd="0" presId="urn:microsoft.com/office/officeart/2018/2/layout/IconVerticalSolidList"/>
    <dgm:cxn modelId="{33E27C9A-CEEC-4562-B360-B2AF74D22B02}" type="presParOf" srcId="{D6D150EE-5BA9-4895-8E0E-F72E052E3BA2}" destId="{D694C46C-C4BE-458B-99B4-07186FB9CB0A}" srcOrd="2" destOrd="0" presId="urn:microsoft.com/office/officeart/2018/2/layout/IconVerticalSolidList"/>
    <dgm:cxn modelId="{157F3447-4D2F-4B2D-9FBD-FD81F54AF7A7}" type="presParOf" srcId="{D6D150EE-5BA9-4895-8E0E-F72E052E3BA2}" destId="{ACC2D497-6AD5-4969-BDC8-F39BA4B5D18E}" srcOrd="3" destOrd="0" presId="urn:microsoft.com/office/officeart/2018/2/layout/IconVerticalSolidList"/>
    <dgm:cxn modelId="{B81B78C2-8722-4A28-9C9D-4FF987F6F8CF}" type="presParOf" srcId="{994FA57D-1D51-4C8E-A5CE-1ADB925711E9}" destId="{82C776B3-3C35-4307-A8F0-6DA0A293182A}" srcOrd="1" destOrd="0" presId="urn:microsoft.com/office/officeart/2018/2/layout/IconVerticalSolidList"/>
    <dgm:cxn modelId="{9D48F375-E7F6-48BF-8A34-DB8EA0D720E5}" type="presParOf" srcId="{994FA57D-1D51-4C8E-A5CE-1ADB925711E9}" destId="{FE94D431-0D65-428B-92EA-DD61EC50713E}" srcOrd="2" destOrd="0" presId="urn:microsoft.com/office/officeart/2018/2/layout/IconVerticalSolidList"/>
    <dgm:cxn modelId="{0F14FFF2-3D53-49FF-8922-9D34C914980B}" type="presParOf" srcId="{FE94D431-0D65-428B-92EA-DD61EC50713E}" destId="{34419B18-9ABB-4B78-9DEE-484FD81CBCE8}" srcOrd="0" destOrd="0" presId="urn:microsoft.com/office/officeart/2018/2/layout/IconVerticalSolidList"/>
    <dgm:cxn modelId="{091F10F3-EB5A-497B-B6A0-C1FB1BAF2530}" type="presParOf" srcId="{FE94D431-0D65-428B-92EA-DD61EC50713E}" destId="{323ED9AA-A5AD-4955-9EDC-E61CC692A13A}" srcOrd="1" destOrd="0" presId="urn:microsoft.com/office/officeart/2018/2/layout/IconVerticalSolidList"/>
    <dgm:cxn modelId="{644226BB-1621-4B93-A529-2991BC2FA04A}" type="presParOf" srcId="{FE94D431-0D65-428B-92EA-DD61EC50713E}" destId="{BA141E69-3C27-4FF0-B4E9-93CFC7439CC0}" srcOrd="2" destOrd="0" presId="urn:microsoft.com/office/officeart/2018/2/layout/IconVerticalSolidList"/>
    <dgm:cxn modelId="{9111F975-D26B-4205-8D70-686704754070}" type="presParOf" srcId="{FE94D431-0D65-428B-92EA-DD61EC50713E}" destId="{D15F1B89-9794-4170-AAF5-DBCE28949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E84F0-7B5F-4103-8C4D-41F989D6A62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A9B8F5F8-6EA2-43FB-843D-76998EDAF104}">
      <dgm:prSet custT="1"/>
      <dgm:spPr/>
      <dgm:t>
        <a:bodyPr/>
        <a:lstStyle/>
        <a:p>
          <a:pPr>
            <a:defRPr cap="all"/>
          </a:pPr>
          <a:r>
            <a:rPr lang="de-DE" sz="2000" dirty="0"/>
            <a:t>33 % der Patienten sind zu einem weiteren Arzt zur Diagnoseabklärung gegangen</a:t>
          </a:r>
          <a:endParaRPr lang="en-US" sz="2000" dirty="0"/>
        </a:p>
      </dgm:t>
    </dgm:pt>
    <dgm:pt modelId="{38001D2C-CEBF-477F-8FDC-58B1AC954F97}" type="parTrans" cxnId="{876FA45D-387C-420D-9622-FA28F180051E}">
      <dgm:prSet/>
      <dgm:spPr/>
      <dgm:t>
        <a:bodyPr/>
        <a:lstStyle/>
        <a:p>
          <a:endParaRPr lang="en-US"/>
        </a:p>
      </dgm:t>
    </dgm:pt>
    <dgm:pt modelId="{3CC5DAA7-8790-4C35-B802-DD9EE65B68D0}" type="sibTrans" cxnId="{876FA45D-387C-420D-9622-FA28F180051E}">
      <dgm:prSet/>
      <dgm:spPr/>
      <dgm:t>
        <a:bodyPr/>
        <a:lstStyle/>
        <a:p>
          <a:endParaRPr lang="en-US"/>
        </a:p>
      </dgm:t>
    </dgm:pt>
    <dgm:pt modelId="{E3C84259-98C5-469D-BB34-5DA8029D1E4F}">
      <dgm:prSet custT="1"/>
      <dgm:spPr/>
      <dgm:t>
        <a:bodyPr/>
        <a:lstStyle/>
        <a:p>
          <a:pPr>
            <a:defRPr cap="all"/>
          </a:pPr>
          <a:r>
            <a:rPr lang="de-DE" sz="2000" dirty="0"/>
            <a:t>Die Wartezeit auf einen Termin für eine Zweitmeinung betrug bei den meisten Patienten (89%) unter einem Monat.</a:t>
          </a:r>
          <a:endParaRPr lang="en-US" sz="2000" dirty="0"/>
        </a:p>
      </dgm:t>
    </dgm:pt>
    <dgm:pt modelId="{175E89FC-5775-4927-849A-96394AE85AB9}" type="parTrans" cxnId="{8B61CE80-67D0-47C4-8DCC-48B4C024FC49}">
      <dgm:prSet/>
      <dgm:spPr/>
      <dgm:t>
        <a:bodyPr/>
        <a:lstStyle/>
        <a:p>
          <a:endParaRPr lang="en-US"/>
        </a:p>
      </dgm:t>
    </dgm:pt>
    <dgm:pt modelId="{68186C98-35F7-460D-BF17-E2E860C1C89E}" type="sibTrans" cxnId="{8B61CE80-67D0-47C4-8DCC-48B4C024FC49}">
      <dgm:prSet/>
      <dgm:spPr/>
      <dgm:t>
        <a:bodyPr/>
        <a:lstStyle/>
        <a:p>
          <a:endParaRPr lang="en-US"/>
        </a:p>
      </dgm:t>
    </dgm:pt>
    <dgm:pt modelId="{3F0266C1-2179-4B0F-8353-74967E67E61C}">
      <dgm:prSet custT="1"/>
      <dgm:spPr/>
      <dgm:t>
        <a:bodyPr/>
        <a:lstStyle/>
        <a:p>
          <a:pPr>
            <a:defRPr cap="all"/>
          </a:pPr>
          <a:r>
            <a:rPr lang="de-DE" sz="2000" dirty="0"/>
            <a:t>Bei den meisten Patienten (80%) hat die Krankenkasse die Kosten für die Zweitmeinung übernommen. </a:t>
          </a:r>
          <a:endParaRPr lang="en-US" sz="2000" dirty="0"/>
        </a:p>
      </dgm:t>
    </dgm:pt>
    <dgm:pt modelId="{D2208151-60B9-406E-8804-8E43E1049B4C}" type="parTrans" cxnId="{64E33B53-68CF-4441-B0C2-3874C78822B9}">
      <dgm:prSet/>
      <dgm:spPr/>
      <dgm:t>
        <a:bodyPr/>
        <a:lstStyle/>
        <a:p>
          <a:endParaRPr lang="en-US"/>
        </a:p>
      </dgm:t>
    </dgm:pt>
    <dgm:pt modelId="{9166C7D1-6CDD-4EC8-91B8-A8E507B66532}" type="sibTrans" cxnId="{64E33B53-68CF-4441-B0C2-3874C78822B9}">
      <dgm:prSet/>
      <dgm:spPr/>
      <dgm:t>
        <a:bodyPr/>
        <a:lstStyle/>
        <a:p>
          <a:endParaRPr lang="en-US"/>
        </a:p>
      </dgm:t>
    </dgm:pt>
    <dgm:pt modelId="{4579729D-934D-4835-A48D-645D670E4C38}" type="pres">
      <dgm:prSet presAssocID="{584E84F0-7B5F-4103-8C4D-41F989D6A62A}" presName="root" presStyleCnt="0">
        <dgm:presLayoutVars>
          <dgm:dir/>
          <dgm:resizeHandles val="exact"/>
        </dgm:presLayoutVars>
      </dgm:prSet>
      <dgm:spPr/>
    </dgm:pt>
    <dgm:pt modelId="{AB351F3D-004A-46A6-B59C-699B2C8905FB}" type="pres">
      <dgm:prSet presAssocID="{A9B8F5F8-6EA2-43FB-843D-76998EDAF104}" presName="compNode" presStyleCnt="0"/>
      <dgm:spPr/>
    </dgm:pt>
    <dgm:pt modelId="{9E7788F1-DA9E-469D-A57B-1B8DBDC93F4F}" type="pres">
      <dgm:prSet presAssocID="{A9B8F5F8-6EA2-43FB-843D-76998EDAF104}" presName="iconBgRect" presStyleLbl="bgShp" presStyleIdx="0" presStyleCnt="3"/>
      <dgm:spPr/>
    </dgm:pt>
    <dgm:pt modelId="{0FCCEB8A-B989-4A7A-B59D-7533A2157AD7}" type="pres">
      <dgm:prSet presAssocID="{A9B8F5F8-6EA2-43FB-843D-76998EDAF1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kop"/>
        </a:ext>
      </dgm:extLst>
    </dgm:pt>
    <dgm:pt modelId="{3074E54D-B8BF-48BD-922C-5562794DE341}" type="pres">
      <dgm:prSet presAssocID="{A9B8F5F8-6EA2-43FB-843D-76998EDAF104}" presName="spaceRect" presStyleCnt="0"/>
      <dgm:spPr/>
    </dgm:pt>
    <dgm:pt modelId="{F9027A51-E997-40F6-83E4-F313B54C43B5}" type="pres">
      <dgm:prSet presAssocID="{A9B8F5F8-6EA2-43FB-843D-76998EDAF104}" presName="textRect" presStyleLbl="revTx" presStyleIdx="0" presStyleCnt="3">
        <dgm:presLayoutVars>
          <dgm:chMax val="1"/>
          <dgm:chPref val="1"/>
        </dgm:presLayoutVars>
      </dgm:prSet>
      <dgm:spPr/>
    </dgm:pt>
    <dgm:pt modelId="{7FAED9D1-FEAF-4E49-9316-BC8A5A4FE82B}" type="pres">
      <dgm:prSet presAssocID="{3CC5DAA7-8790-4C35-B802-DD9EE65B68D0}" presName="sibTrans" presStyleCnt="0"/>
      <dgm:spPr/>
    </dgm:pt>
    <dgm:pt modelId="{32860B4F-481E-471C-BD4A-1CABDAF0987C}" type="pres">
      <dgm:prSet presAssocID="{E3C84259-98C5-469D-BB34-5DA8029D1E4F}" presName="compNode" presStyleCnt="0"/>
      <dgm:spPr/>
    </dgm:pt>
    <dgm:pt modelId="{B3FE96A6-FAE8-46FE-A60D-44367CBF7DAB}" type="pres">
      <dgm:prSet presAssocID="{E3C84259-98C5-469D-BB34-5DA8029D1E4F}" presName="iconBgRect" presStyleLbl="bgShp" presStyleIdx="1" presStyleCnt="3"/>
      <dgm:spPr/>
    </dgm:pt>
    <dgm:pt modelId="{315CEAEC-BD7F-4503-A573-AEF668CF34EF}" type="pres">
      <dgm:prSet presAssocID="{E3C84259-98C5-469D-BB34-5DA8029D1E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puhr"/>
        </a:ext>
      </dgm:extLst>
    </dgm:pt>
    <dgm:pt modelId="{540F49C9-B77F-4A1D-97D4-D6C143A74C55}" type="pres">
      <dgm:prSet presAssocID="{E3C84259-98C5-469D-BB34-5DA8029D1E4F}" presName="spaceRect" presStyleCnt="0"/>
      <dgm:spPr/>
    </dgm:pt>
    <dgm:pt modelId="{443496AF-DB23-4FC3-80D4-3A14A9726E2F}" type="pres">
      <dgm:prSet presAssocID="{E3C84259-98C5-469D-BB34-5DA8029D1E4F}" presName="textRect" presStyleLbl="revTx" presStyleIdx="1" presStyleCnt="3">
        <dgm:presLayoutVars>
          <dgm:chMax val="1"/>
          <dgm:chPref val="1"/>
        </dgm:presLayoutVars>
      </dgm:prSet>
      <dgm:spPr/>
    </dgm:pt>
    <dgm:pt modelId="{89325DF2-FAFC-45C9-98BA-0F7A830E7BA7}" type="pres">
      <dgm:prSet presAssocID="{68186C98-35F7-460D-BF17-E2E860C1C89E}" presName="sibTrans" presStyleCnt="0"/>
      <dgm:spPr/>
    </dgm:pt>
    <dgm:pt modelId="{1755CE23-F753-470B-8602-B56B6AB3C4AC}" type="pres">
      <dgm:prSet presAssocID="{3F0266C1-2179-4B0F-8353-74967E67E61C}" presName="compNode" presStyleCnt="0"/>
      <dgm:spPr/>
    </dgm:pt>
    <dgm:pt modelId="{D568800C-D219-427C-BB32-4223A7A7C28B}" type="pres">
      <dgm:prSet presAssocID="{3F0266C1-2179-4B0F-8353-74967E67E61C}" presName="iconBgRect" presStyleLbl="bgShp" presStyleIdx="2" presStyleCnt="3"/>
      <dgm:spPr/>
    </dgm:pt>
    <dgm:pt modelId="{DA3A60FE-FE74-41EA-97D1-ECDA11DAC54D}" type="pres">
      <dgm:prSet presAssocID="{3F0266C1-2179-4B0F-8353-74967E67E6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FC55431-FB9A-4609-8E5D-F1B5F4A4662A}" type="pres">
      <dgm:prSet presAssocID="{3F0266C1-2179-4B0F-8353-74967E67E61C}" presName="spaceRect" presStyleCnt="0"/>
      <dgm:spPr/>
    </dgm:pt>
    <dgm:pt modelId="{75B38D67-B327-4257-ADAA-AE8BAD67A30F}" type="pres">
      <dgm:prSet presAssocID="{3F0266C1-2179-4B0F-8353-74967E67E6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9CC9B3C-836A-46A8-80E6-D42A2152A58E}" type="presOf" srcId="{584E84F0-7B5F-4103-8C4D-41F989D6A62A}" destId="{4579729D-934D-4835-A48D-645D670E4C38}" srcOrd="0" destOrd="0" presId="urn:microsoft.com/office/officeart/2018/5/layout/IconCircleLabelList"/>
    <dgm:cxn modelId="{368EAF40-8076-4884-AA38-8A8A690B6EE0}" type="presOf" srcId="{3F0266C1-2179-4B0F-8353-74967E67E61C}" destId="{75B38D67-B327-4257-ADAA-AE8BAD67A30F}" srcOrd="0" destOrd="0" presId="urn:microsoft.com/office/officeart/2018/5/layout/IconCircleLabelList"/>
    <dgm:cxn modelId="{876FA45D-387C-420D-9622-FA28F180051E}" srcId="{584E84F0-7B5F-4103-8C4D-41F989D6A62A}" destId="{A9B8F5F8-6EA2-43FB-843D-76998EDAF104}" srcOrd="0" destOrd="0" parTransId="{38001D2C-CEBF-477F-8FDC-58B1AC954F97}" sibTransId="{3CC5DAA7-8790-4C35-B802-DD9EE65B68D0}"/>
    <dgm:cxn modelId="{64E33B53-68CF-4441-B0C2-3874C78822B9}" srcId="{584E84F0-7B5F-4103-8C4D-41F989D6A62A}" destId="{3F0266C1-2179-4B0F-8353-74967E67E61C}" srcOrd="2" destOrd="0" parTransId="{D2208151-60B9-406E-8804-8E43E1049B4C}" sibTransId="{9166C7D1-6CDD-4EC8-91B8-A8E507B66532}"/>
    <dgm:cxn modelId="{10992956-0338-47EF-9B29-92164DED7E40}" type="presOf" srcId="{E3C84259-98C5-469D-BB34-5DA8029D1E4F}" destId="{443496AF-DB23-4FC3-80D4-3A14A9726E2F}" srcOrd="0" destOrd="0" presId="urn:microsoft.com/office/officeart/2018/5/layout/IconCircleLabelList"/>
    <dgm:cxn modelId="{8B61CE80-67D0-47C4-8DCC-48B4C024FC49}" srcId="{584E84F0-7B5F-4103-8C4D-41F989D6A62A}" destId="{E3C84259-98C5-469D-BB34-5DA8029D1E4F}" srcOrd="1" destOrd="0" parTransId="{175E89FC-5775-4927-849A-96394AE85AB9}" sibTransId="{68186C98-35F7-460D-BF17-E2E860C1C89E}"/>
    <dgm:cxn modelId="{CEED7182-D747-4A39-95A9-BD61200E3DAC}" type="presOf" srcId="{A9B8F5F8-6EA2-43FB-843D-76998EDAF104}" destId="{F9027A51-E997-40F6-83E4-F313B54C43B5}" srcOrd="0" destOrd="0" presId="urn:microsoft.com/office/officeart/2018/5/layout/IconCircleLabelList"/>
    <dgm:cxn modelId="{04B3851E-1AAE-451F-BF79-903A439E3550}" type="presParOf" srcId="{4579729D-934D-4835-A48D-645D670E4C38}" destId="{AB351F3D-004A-46A6-B59C-699B2C8905FB}" srcOrd="0" destOrd="0" presId="urn:microsoft.com/office/officeart/2018/5/layout/IconCircleLabelList"/>
    <dgm:cxn modelId="{3B65A214-BBDC-4375-B2DD-3D84F2160384}" type="presParOf" srcId="{AB351F3D-004A-46A6-B59C-699B2C8905FB}" destId="{9E7788F1-DA9E-469D-A57B-1B8DBDC93F4F}" srcOrd="0" destOrd="0" presId="urn:microsoft.com/office/officeart/2018/5/layout/IconCircleLabelList"/>
    <dgm:cxn modelId="{CC46BBF7-4407-4BD9-8AD6-B4A5976BA79A}" type="presParOf" srcId="{AB351F3D-004A-46A6-B59C-699B2C8905FB}" destId="{0FCCEB8A-B989-4A7A-B59D-7533A2157AD7}" srcOrd="1" destOrd="0" presId="urn:microsoft.com/office/officeart/2018/5/layout/IconCircleLabelList"/>
    <dgm:cxn modelId="{914B3A14-6FD4-4CE3-B17C-1FD90C130801}" type="presParOf" srcId="{AB351F3D-004A-46A6-B59C-699B2C8905FB}" destId="{3074E54D-B8BF-48BD-922C-5562794DE341}" srcOrd="2" destOrd="0" presId="urn:microsoft.com/office/officeart/2018/5/layout/IconCircleLabelList"/>
    <dgm:cxn modelId="{4642B3D2-CE38-46FD-AE5D-0A431E51452D}" type="presParOf" srcId="{AB351F3D-004A-46A6-B59C-699B2C8905FB}" destId="{F9027A51-E997-40F6-83E4-F313B54C43B5}" srcOrd="3" destOrd="0" presId="urn:microsoft.com/office/officeart/2018/5/layout/IconCircleLabelList"/>
    <dgm:cxn modelId="{DF68F590-01E4-49DE-A47C-81769A40270D}" type="presParOf" srcId="{4579729D-934D-4835-A48D-645D670E4C38}" destId="{7FAED9D1-FEAF-4E49-9316-BC8A5A4FE82B}" srcOrd="1" destOrd="0" presId="urn:microsoft.com/office/officeart/2018/5/layout/IconCircleLabelList"/>
    <dgm:cxn modelId="{1B05F031-086D-4438-BBCA-E7A89DB22064}" type="presParOf" srcId="{4579729D-934D-4835-A48D-645D670E4C38}" destId="{32860B4F-481E-471C-BD4A-1CABDAF0987C}" srcOrd="2" destOrd="0" presId="urn:microsoft.com/office/officeart/2018/5/layout/IconCircleLabelList"/>
    <dgm:cxn modelId="{61EE36DB-A167-46BD-9C4F-D1E63F8E15E1}" type="presParOf" srcId="{32860B4F-481E-471C-BD4A-1CABDAF0987C}" destId="{B3FE96A6-FAE8-46FE-A60D-44367CBF7DAB}" srcOrd="0" destOrd="0" presId="urn:microsoft.com/office/officeart/2018/5/layout/IconCircleLabelList"/>
    <dgm:cxn modelId="{0BDA044B-9180-4C6A-90C8-A4CF23257748}" type="presParOf" srcId="{32860B4F-481E-471C-BD4A-1CABDAF0987C}" destId="{315CEAEC-BD7F-4503-A573-AEF668CF34EF}" srcOrd="1" destOrd="0" presId="urn:microsoft.com/office/officeart/2018/5/layout/IconCircleLabelList"/>
    <dgm:cxn modelId="{2E9FFC48-8263-4050-9116-9536BD0EEDC3}" type="presParOf" srcId="{32860B4F-481E-471C-BD4A-1CABDAF0987C}" destId="{540F49C9-B77F-4A1D-97D4-D6C143A74C55}" srcOrd="2" destOrd="0" presId="urn:microsoft.com/office/officeart/2018/5/layout/IconCircleLabelList"/>
    <dgm:cxn modelId="{2E5A7DAA-BC2C-44EC-AF63-3C740C143F31}" type="presParOf" srcId="{32860B4F-481E-471C-BD4A-1CABDAF0987C}" destId="{443496AF-DB23-4FC3-80D4-3A14A9726E2F}" srcOrd="3" destOrd="0" presId="urn:microsoft.com/office/officeart/2018/5/layout/IconCircleLabelList"/>
    <dgm:cxn modelId="{1014E1BD-0E0F-4EB9-81C9-C6E733AE8D50}" type="presParOf" srcId="{4579729D-934D-4835-A48D-645D670E4C38}" destId="{89325DF2-FAFC-45C9-98BA-0F7A830E7BA7}" srcOrd="3" destOrd="0" presId="urn:microsoft.com/office/officeart/2018/5/layout/IconCircleLabelList"/>
    <dgm:cxn modelId="{8405DACF-1B8A-4C1E-8D3F-50B2F25D6D1D}" type="presParOf" srcId="{4579729D-934D-4835-A48D-645D670E4C38}" destId="{1755CE23-F753-470B-8602-B56B6AB3C4AC}" srcOrd="4" destOrd="0" presId="urn:microsoft.com/office/officeart/2018/5/layout/IconCircleLabelList"/>
    <dgm:cxn modelId="{E51885CD-30B3-486A-AD31-A1BD82791F85}" type="presParOf" srcId="{1755CE23-F753-470B-8602-B56B6AB3C4AC}" destId="{D568800C-D219-427C-BB32-4223A7A7C28B}" srcOrd="0" destOrd="0" presId="urn:microsoft.com/office/officeart/2018/5/layout/IconCircleLabelList"/>
    <dgm:cxn modelId="{F041B6A5-038E-4FB7-912A-E0D90D4CDC43}" type="presParOf" srcId="{1755CE23-F753-470B-8602-B56B6AB3C4AC}" destId="{DA3A60FE-FE74-41EA-97D1-ECDA11DAC54D}" srcOrd="1" destOrd="0" presId="urn:microsoft.com/office/officeart/2018/5/layout/IconCircleLabelList"/>
    <dgm:cxn modelId="{DF5847F1-0377-4853-BD65-FC8194D670EA}" type="presParOf" srcId="{1755CE23-F753-470B-8602-B56B6AB3C4AC}" destId="{EFC55431-FB9A-4609-8E5D-F1B5F4A4662A}" srcOrd="2" destOrd="0" presId="urn:microsoft.com/office/officeart/2018/5/layout/IconCircleLabelList"/>
    <dgm:cxn modelId="{7605A5FD-102D-4F84-B272-90840E18A0AC}" type="presParOf" srcId="{1755CE23-F753-470B-8602-B56B6AB3C4AC}" destId="{75B38D67-B327-4257-ADAA-AE8BAD67A30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7DF91A-B32A-4C72-91C2-CB017A77CC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D0C30-88C0-47F5-9759-B70DE6414F30}">
      <dgm:prSet/>
      <dgm:spPr/>
      <dgm:t>
        <a:bodyPr/>
        <a:lstStyle/>
        <a:p>
          <a:r>
            <a:rPr lang="de-DE" dirty="0"/>
            <a:t>Ärzte schätzen die psychische Belastung nach einer OP am offenen Herzen als ziemlich hoch ein (76/100) trotzdem…</a:t>
          </a:r>
          <a:endParaRPr lang="en-US" dirty="0"/>
        </a:p>
      </dgm:t>
    </dgm:pt>
    <dgm:pt modelId="{0C28C41F-9B60-4F59-81E7-98143E8A8691}" type="parTrans" cxnId="{04975CA7-916C-4A70-813D-2C568F80C63D}">
      <dgm:prSet/>
      <dgm:spPr/>
      <dgm:t>
        <a:bodyPr/>
        <a:lstStyle/>
        <a:p>
          <a:endParaRPr lang="en-US"/>
        </a:p>
      </dgm:t>
    </dgm:pt>
    <dgm:pt modelId="{97C42E42-61C8-4AAF-B444-45A9EEB86317}" type="sibTrans" cxnId="{04975CA7-916C-4A70-813D-2C568F80C63D}">
      <dgm:prSet/>
      <dgm:spPr/>
      <dgm:t>
        <a:bodyPr/>
        <a:lstStyle/>
        <a:p>
          <a:endParaRPr lang="en-US"/>
        </a:p>
      </dgm:t>
    </dgm:pt>
    <dgm:pt modelId="{479C06EB-3F7B-4FBE-9F03-EB64379DE695}">
      <dgm:prSet/>
      <dgm:spPr/>
      <dgm:t>
        <a:bodyPr/>
        <a:lstStyle/>
        <a:p>
          <a:r>
            <a:rPr lang="de-DE" dirty="0"/>
            <a:t>… informieren lediglich 5 % der Ärzte ihre PatientInnen über von der Krankenkasse gedeckte psychologische und sozialtherapeutische Ansprechpartner, 16 % nie und… </a:t>
          </a:r>
          <a:endParaRPr lang="en-US" dirty="0"/>
        </a:p>
      </dgm:t>
    </dgm:pt>
    <dgm:pt modelId="{9A2CC35F-2A18-4822-A4DD-21ADD85437A8}" type="parTrans" cxnId="{B07D5CC8-FF1C-4ABC-A337-84D37EEC20A6}">
      <dgm:prSet/>
      <dgm:spPr/>
      <dgm:t>
        <a:bodyPr/>
        <a:lstStyle/>
        <a:p>
          <a:endParaRPr lang="en-US"/>
        </a:p>
      </dgm:t>
    </dgm:pt>
    <dgm:pt modelId="{E6AA40AE-0519-4920-8984-9537FF014304}" type="sibTrans" cxnId="{B07D5CC8-FF1C-4ABC-A337-84D37EEC20A6}">
      <dgm:prSet/>
      <dgm:spPr/>
      <dgm:t>
        <a:bodyPr/>
        <a:lstStyle/>
        <a:p>
          <a:endParaRPr lang="en-US"/>
        </a:p>
      </dgm:t>
    </dgm:pt>
    <dgm:pt modelId="{D251C24E-5A8D-48BC-A57F-CC78D4ACABEC}">
      <dgm:prSet/>
      <dgm:spPr/>
      <dgm:t>
        <a:bodyPr/>
        <a:lstStyle/>
        <a:p>
          <a:r>
            <a:rPr lang="de-DE"/>
            <a:t>… Patienten geben an, nach der OP stark unter psychischen Einschränkungen gelitten zu haben (44 von 50). </a:t>
          </a:r>
          <a:endParaRPr lang="en-US"/>
        </a:p>
      </dgm:t>
    </dgm:pt>
    <dgm:pt modelId="{0502F0C1-6DFC-449F-B664-BBCCC7985E0F}" type="parTrans" cxnId="{35E66E10-DC21-4552-B4AF-4B96318A90A9}">
      <dgm:prSet/>
      <dgm:spPr/>
      <dgm:t>
        <a:bodyPr/>
        <a:lstStyle/>
        <a:p>
          <a:endParaRPr lang="en-US"/>
        </a:p>
      </dgm:t>
    </dgm:pt>
    <dgm:pt modelId="{BD9EBF5A-E49F-4335-B6A6-8F463AD05955}" type="sibTrans" cxnId="{35E66E10-DC21-4552-B4AF-4B96318A90A9}">
      <dgm:prSet/>
      <dgm:spPr/>
      <dgm:t>
        <a:bodyPr/>
        <a:lstStyle/>
        <a:p>
          <a:endParaRPr lang="en-US"/>
        </a:p>
      </dgm:t>
    </dgm:pt>
    <dgm:pt modelId="{4CF0EB12-F8AD-47E7-A20D-909C0DB6B38D}" type="pres">
      <dgm:prSet presAssocID="{FD7DF91A-B32A-4C72-91C2-CB017A77CC7A}" presName="diagram" presStyleCnt="0">
        <dgm:presLayoutVars>
          <dgm:dir/>
          <dgm:resizeHandles val="exact"/>
        </dgm:presLayoutVars>
      </dgm:prSet>
      <dgm:spPr/>
    </dgm:pt>
    <dgm:pt modelId="{1EB0CDFC-B1AB-4B78-8E41-7F8B6451378D}" type="pres">
      <dgm:prSet presAssocID="{E33D0C30-88C0-47F5-9759-B70DE6414F30}" presName="node" presStyleLbl="node1" presStyleIdx="0" presStyleCnt="3">
        <dgm:presLayoutVars>
          <dgm:bulletEnabled val="1"/>
        </dgm:presLayoutVars>
      </dgm:prSet>
      <dgm:spPr/>
    </dgm:pt>
    <dgm:pt modelId="{0C9694FD-6B18-46FA-84A9-F7422434C08A}" type="pres">
      <dgm:prSet presAssocID="{97C42E42-61C8-4AAF-B444-45A9EEB86317}" presName="sibTrans" presStyleCnt="0"/>
      <dgm:spPr/>
    </dgm:pt>
    <dgm:pt modelId="{1CEEAD08-333C-42DD-B639-39C4B22E1C1C}" type="pres">
      <dgm:prSet presAssocID="{479C06EB-3F7B-4FBE-9F03-EB64379DE695}" presName="node" presStyleLbl="node1" presStyleIdx="1" presStyleCnt="3">
        <dgm:presLayoutVars>
          <dgm:bulletEnabled val="1"/>
        </dgm:presLayoutVars>
      </dgm:prSet>
      <dgm:spPr/>
    </dgm:pt>
    <dgm:pt modelId="{38DD5A90-F1C1-40FC-97C2-FAD512309F3F}" type="pres">
      <dgm:prSet presAssocID="{E6AA40AE-0519-4920-8984-9537FF014304}" presName="sibTrans" presStyleCnt="0"/>
      <dgm:spPr/>
    </dgm:pt>
    <dgm:pt modelId="{5D08EF19-2762-4E2D-B553-E5D7C72E7BCA}" type="pres">
      <dgm:prSet presAssocID="{D251C24E-5A8D-48BC-A57F-CC78D4ACABEC}" presName="node" presStyleLbl="node1" presStyleIdx="2" presStyleCnt="3">
        <dgm:presLayoutVars>
          <dgm:bulletEnabled val="1"/>
        </dgm:presLayoutVars>
      </dgm:prSet>
      <dgm:spPr/>
    </dgm:pt>
  </dgm:ptLst>
  <dgm:cxnLst>
    <dgm:cxn modelId="{35E66E10-DC21-4552-B4AF-4B96318A90A9}" srcId="{FD7DF91A-B32A-4C72-91C2-CB017A77CC7A}" destId="{D251C24E-5A8D-48BC-A57F-CC78D4ACABEC}" srcOrd="2" destOrd="0" parTransId="{0502F0C1-6DFC-449F-B664-BBCCC7985E0F}" sibTransId="{BD9EBF5A-E49F-4335-B6A6-8F463AD05955}"/>
    <dgm:cxn modelId="{FB5A6475-3E0B-430F-8875-7689662FF687}" type="presOf" srcId="{D251C24E-5A8D-48BC-A57F-CC78D4ACABEC}" destId="{5D08EF19-2762-4E2D-B553-E5D7C72E7BCA}" srcOrd="0" destOrd="0" presId="urn:microsoft.com/office/officeart/2005/8/layout/default"/>
    <dgm:cxn modelId="{04975CA7-916C-4A70-813D-2C568F80C63D}" srcId="{FD7DF91A-B32A-4C72-91C2-CB017A77CC7A}" destId="{E33D0C30-88C0-47F5-9759-B70DE6414F30}" srcOrd="0" destOrd="0" parTransId="{0C28C41F-9B60-4F59-81E7-98143E8A8691}" sibTransId="{97C42E42-61C8-4AAF-B444-45A9EEB86317}"/>
    <dgm:cxn modelId="{B07D5CC8-FF1C-4ABC-A337-84D37EEC20A6}" srcId="{FD7DF91A-B32A-4C72-91C2-CB017A77CC7A}" destId="{479C06EB-3F7B-4FBE-9F03-EB64379DE695}" srcOrd="1" destOrd="0" parTransId="{9A2CC35F-2A18-4822-A4DD-21ADD85437A8}" sibTransId="{E6AA40AE-0519-4920-8984-9537FF014304}"/>
    <dgm:cxn modelId="{6A329ADF-4E59-45C4-900E-324FEC2ED745}" type="presOf" srcId="{479C06EB-3F7B-4FBE-9F03-EB64379DE695}" destId="{1CEEAD08-333C-42DD-B639-39C4B22E1C1C}" srcOrd="0" destOrd="0" presId="urn:microsoft.com/office/officeart/2005/8/layout/default"/>
    <dgm:cxn modelId="{949096EA-E20E-4055-AC27-713E0FC4E013}" type="presOf" srcId="{E33D0C30-88C0-47F5-9759-B70DE6414F30}" destId="{1EB0CDFC-B1AB-4B78-8E41-7F8B6451378D}" srcOrd="0" destOrd="0" presId="urn:microsoft.com/office/officeart/2005/8/layout/default"/>
    <dgm:cxn modelId="{4DD636FF-E6D6-40D7-881D-93FA41F5964B}" type="presOf" srcId="{FD7DF91A-B32A-4C72-91C2-CB017A77CC7A}" destId="{4CF0EB12-F8AD-47E7-A20D-909C0DB6B38D}" srcOrd="0" destOrd="0" presId="urn:microsoft.com/office/officeart/2005/8/layout/default"/>
    <dgm:cxn modelId="{9619B06D-0A11-4C4A-B37B-4F14B09FE7A7}" type="presParOf" srcId="{4CF0EB12-F8AD-47E7-A20D-909C0DB6B38D}" destId="{1EB0CDFC-B1AB-4B78-8E41-7F8B6451378D}" srcOrd="0" destOrd="0" presId="urn:microsoft.com/office/officeart/2005/8/layout/default"/>
    <dgm:cxn modelId="{59E1CBD2-CD8E-4489-85FA-FEC78E63670C}" type="presParOf" srcId="{4CF0EB12-F8AD-47E7-A20D-909C0DB6B38D}" destId="{0C9694FD-6B18-46FA-84A9-F7422434C08A}" srcOrd="1" destOrd="0" presId="urn:microsoft.com/office/officeart/2005/8/layout/default"/>
    <dgm:cxn modelId="{DE64D760-B225-4377-94DE-DAF6E4F071D9}" type="presParOf" srcId="{4CF0EB12-F8AD-47E7-A20D-909C0DB6B38D}" destId="{1CEEAD08-333C-42DD-B639-39C4B22E1C1C}" srcOrd="2" destOrd="0" presId="urn:microsoft.com/office/officeart/2005/8/layout/default"/>
    <dgm:cxn modelId="{156229BF-4F09-4748-A8BD-2FF3202EE1C7}" type="presParOf" srcId="{4CF0EB12-F8AD-47E7-A20D-909C0DB6B38D}" destId="{38DD5A90-F1C1-40FC-97C2-FAD512309F3F}" srcOrd="3" destOrd="0" presId="urn:microsoft.com/office/officeart/2005/8/layout/default"/>
    <dgm:cxn modelId="{ACFE7ED7-FB0E-4036-9EDD-C681BED5411A}" type="presParOf" srcId="{4CF0EB12-F8AD-47E7-A20D-909C0DB6B38D}" destId="{5D08EF19-2762-4E2D-B553-E5D7C72E7B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D6543-CF88-4EB8-A548-0A4F571B5097}">
      <dsp:nvSpPr>
        <dsp:cNvPr id="0" name=""/>
        <dsp:cNvSpPr/>
      </dsp:nvSpPr>
      <dsp:spPr>
        <a:xfrm>
          <a:off x="0" y="334619"/>
          <a:ext cx="11877868" cy="22718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BAD94-A95F-46A0-8CB8-B68196AECBC7}">
      <dsp:nvSpPr>
        <dsp:cNvPr id="0" name=""/>
        <dsp:cNvSpPr/>
      </dsp:nvSpPr>
      <dsp:spPr>
        <a:xfrm>
          <a:off x="687245" y="845793"/>
          <a:ext cx="1249537" cy="1249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A3DDA-FE9F-4D5D-9C49-1D206CC91352}">
      <dsp:nvSpPr>
        <dsp:cNvPr id="0" name=""/>
        <dsp:cNvSpPr/>
      </dsp:nvSpPr>
      <dsp:spPr>
        <a:xfrm>
          <a:off x="2624029" y="334619"/>
          <a:ext cx="9253839" cy="227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41" tIns="240441" rIns="240441" bIns="24044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Die meisten Patienten sind mit ihren Beschwerden zum Hausarzt gegangen (40%), gefolgt vom Internisten (23%) bzw. Kardiologen (22%). 14% haben direkt die Notaufnahme im Krankenhaus aufgesucht.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Die Verdachtsdiagnose wurde bei 40% der Patienten vom Kardiologen gestellt, bei 29% beim Internisten und nur bei 17% vom Hausarzt. Bei den anderen Patienten wurde die Diagnose durch Kinderarzt, Betriebsarzt, Neurologe oder bei Einlieferung ins Krankenhaus gestellt</a:t>
          </a:r>
          <a:endParaRPr lang="en-US" sz="1800" kern="1200" dirty="0"/>
        </a:p>
      </dsp:txBody>
      <dsp:txXfrm>
        <a:off x="2624029" y="334619"/>
        <a:ext cx="9253839" cy="2271887"/>
      </dsp:txXfrm>
    </dsp:sp>
    <dsp:sp modelId="{99F449A7-2F60-408C-A829-7B4E2F3A1BE2}">
      <dsp:nvSpPr>
        <dsp:cNvPr id="0" name=""/>
        <dsp:cNvSpPr/>
      </dsp:nvSpPr>
      <dsp:spPr>
        <a:xfrm>
          <a:off x="0" y="3029182"/>
          <a:ext cx="11877868" cy="22718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F4E8A-BDF2-4A68-93C5-71B310ECC3CE}">
      <dsp:nvSpPr>
        <dsp:cNvPr id="0" name=""/>
        <dsp:cNvSpPr/>
      </dsp:nvSpPr>
      <dsp:spPr>
        <a:xfrm>
          <a:off x="687245" y="3540357"/>
          <a:ext cx="1249537" cy="1249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C8F28-6C9F-47FF-B767-F572F240B252}">
      <dsp:nvSpPr>
        <dsp:cNvPr id="0" name=""/>
        <dsp:cNvSpPr/>
      </dsp:nvSpPr>
      <dsp:spPr>
        <a:xfrm>
          <a:off x="2624029" y="3029182"/>
          <a:ext cx="9253839" cy="227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41" tIns="240441" rIns="240441" bIns="24044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1/3 der Patienten hat angegeben, dass ihre Diagnose ein reiner Zufallsbefund war. Bei weiteren 20% wurde die Diagnose anlässlich der Einlieferung als Notfall gestellt. Nur wenige Herzklappenerkrankungen wurden anlässlich einer Routineuntersuchung beim Hausarzt erkannt (14%) und nur 7% bei einer Vorsorgeuntersuchung.</a:t>
          </a:r>
          <a:endParaRPr lang="en-US" sz="2300" kern="1200" dirty="0"/>
        </a:p>
      </dsp:txBody>
      <dsp:txXfrm>
        <a:off x="2624029" y="3029182"/>
        <a:ext cx="9253839" cy="2271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F68A8-BDC2-48DB-ACB8-5D349D0578B7}">
      <dsp:nvSpPr>
        <dsp:cNvPr id="0" name=""/>
        <dsp:cNvSpPr/>
      </dsp:nvSpPr>
      <dsp:spPr>
        <a:xfrm>
          <a:off x="3594" y="148383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Presse, TV und Print-Kampagnen - Promis, kurze Filme in Werbepause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594" y="148383"/>
        <a:ext cx="1946002" cy="1167601"/>
      </dsp:txXfrm>
    </dsp:sp>
    <dsp:sp modelId="{D77FCD4D-9DAF-41CA-B996-B1A100B4482C}">
      <dsp:nvSpPr>
        <dsp:cNvPr id="0" name=""/>
        <dsp:cNvSpPr/>
      </dsp:nvSpPr>
      <dsp:spPr>
        <a:xfrm>
          <a:off x="2144196" y="148383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Hausarzt/ Arzt informiert, schickt Erinnerungen per Post, Mail, aufs Handy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144196" y="148383"/>
        <a:ext cx="1946002" cy="1167601"/>
      </dsp:txXfrm>
    </dsp:sp>
    <dsp:sp modelId="{479D12BA-5936-43AE-A662-58FBB66D5CB3}">
      <dsp:nvSpPr>
        <dsp:cNvPr id="0" name=""/>
        <dsp:cNvSpPr/>
      </dsp:nvSpPr>
      <dsp:spPr>
        <a:xfrm>
          <a:off x="4284798" y="148383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Berichte/</a:t>
          </a:r>
          <a:r>
            <a:rPr lang="de-DE" sz="1500" b="1" kern="1200" dirty="0" err="1">
              <a:solidFill>
                <a:schemeClr val="tx1"/>
              </a:solidFill>
            </a:rPr>
            <a:t>Infoveranstal-tungen</a:t>
          </a:r>
          <a:r>
            <a:rPr lang="de-DE" sz="1500" b="1" kern="1200" dirty="0">
              <a:solidFill>
                <a:schemeClr val="tx1"/>
              </a:solidFill>
            </a:rPr>
            <a:t> mit Betroffenen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284798" y="148383"/>
        <a:ext cx="1946002" cy="1167601"/>
      </dsp:txXfrm>
    </dsp:sp>
    <dsp:sp modelId="{98E85F4E-8D62-41C0-8D87-940B10EEFBDF}">
      <dsp:nvSpPr>
        <dsp:cNvPr id="0" name=""/>
        <dsp:cNvSpPr/>
      </dsp:nvSpPr>
      <dsp:spPr>
        <a:xfrm>
          <a:off x="6425401" y="148383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Persönliche Erinnerungsschreiben der Krankenkassen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425401" y="148383"/>
        <a:ext cx="1946002" cy="1167601"/>
      </dsp:txXfrm>
    </dsp:sp>
    <dsp:sp modelId="{9126F921-A491-4350-A983-9772BA3EE484}">
      <dsp:nvSpPr>
        <dsp:cNvPr id="0" name=""/>
        <dsp:cNvSpPr/>
      </dsp:nvSpPr>
      <dsp:spPr>
        <a:xfrm>
          <a:off x="8566003" y="148383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 err="1">
              <a:solidFill>
                <a:schemeClr val="tx1"/>
              </a:solidFill>
            </a:rPr>
            <a:t>Gesundheitssen-dungen</a:t>
          </a:r>
          <a:r>
            <a:rPr lang="de-DE" sz="1500" b="1" kern="1200" dirty="0">
              <a:solidFill>
                <a:schemeClr val="tx1"/>
              </a:solidFill>
            </a:rPr>
            <a:t> in Radio und TV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8566003" y="148383"/>
        <a:ext cx="1946002" cy="1167601"/>
      </dsp:txXfrm>
    </dsp:sp>
    <dsp:sp modelId="{63D79910-892B-4296-B4DD-3B9B552512FB}">
      <dsp:nvSpPr>
        <dsp:cNvPr id="0" name=""/>
        <dsp:cNvSpPr/>
      </dsp:nvSpPr>
      <dsp:spPr>
        <a:xfrm>
          <a:off x="3594" y="1510584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Teilnahme an Gesundheitsmessen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594" y="1510584"/>
        <a:ext cx="1946002" cy="1167601"/>
      </dsp:txXfrm>
    </dsp:sp>
    <dsp:sp modelId="{1FB2B6EF-2544-4E24-8FF2-0D433F02607D}">
      <dsp:nvSpPr>
        <dsp:cNvPr id="0" name=""/>
        <dsp:cNvSpPr/>
      </dsp:nvSpPr>
      <dsp:spPr>
        <a:xfrm>
          <a:off x="2144196" y="1510584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Info-Folder versenden (Gesundheits-ministerium)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144196" y="1510584"/>
        <a:ext cx="1946002" cy="1167601"/>
      </dsp:txXfrm>
    </dsp:sp>
    <dsp:sp modelId="{ADE03169-31EA-4FCE-BD55-C244FF17B197}">
      <dsp:nvSpPr>
        <dsp:cNvPr id="0" name=""/>
        <dsp:cNvSpPr/>
      </dsp:nvSpPr>
      <dsp:spPr>
        <a:xfrm>
          <a:off x="4284798" y="1510584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Finanzieller Anreiz, z.B.  geringere Versicherungsprämie, Verlosungen für Teilnehmer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284798" y="1510584"/>
        <a:ext cx="1946002" cy="1167601"/>
      </dsp:txXfrm>
    </dsp:sp>
    <dsp:sp modelId="{3B0F0DA5-88FA-432D-80FE-32BC28A0CD1E}">
      <dsp:nvSpPr>
        <dsp:cNvPr id="0" name=""/>
        <dsp:cNvSpPr/>
      </dsp:nvSpPr>
      <dsp:spPr>
        <a:xfrm>
          <a:off x="6425401" y="1510584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Pflichtuntersuchung für Führerschein ab einem gewissen Alter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425401" y="1510584"/>
        <a:ext cx="1946002" cy="1167601"/>
      </dsp:txXfrm>
    </dsp:sp>
    <dsp:sp modelId="{FFFEF8B2-AEDE-45F7-9615-470038A60B02}">
      <dsp:nvSpPr>
        <dsp:cNvPr id="0" name=""/>
        <dsp:cNvSpPr/>
      </dsp:nvSpPr>
      <dsp:spPr>
        <a:xfrm>
          <a:off x="8566003" y="1510584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Mundpropaganda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8566003" y="1510584"/>
        <a:ext cx="1946002" cy="1167601"/>
      </dsp:txXfrm>
    </dsp:sp>
    <dsp:sp modelId="{EA534372-FDD8-4480-8EE3-1BCC801DC96A}">
      <dsp:nvSpPr>
        <dsp:cNvPr id="0" name=""/>
        <dsp:cNvSpPr/>
      </dsp:nvSpPr>
      <dsp:spPr>
        <a:xfrm>
          <a:off x="2144196" y="2872786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Aufklärung in Schulen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144196" y="2872786"/>
        <a:ext cx="1946002" cy="1167601"/>
      </dsp:txXfrm>
    </dsp:sp>
    <dsp:sp modelId="{FD413B85-C2E6-4689-93FE-D3FEB01E89BB}">
      <dsp:nvSpPr>
        <dsp:cNvPr id="0" name=""/>
        <dsp:cNvSpPr/>
      </dsp:nvSpPr>
      <dsp:spPr>
        <a:xfrm>
          <a:off x="4284798" y="2872786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Durchführung betriebliche Pflicht Vorsorgeuntersuchung während der Anstellung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284798" y="2872786"/>
        <a:ext cx="1946002" cy="1167601"/>
      </dsp:txXfrm>
    </dsp:sp>
    <dsp:sp modelId="{565487C3-6215-41C5-9110-22AB2BF69E9B}">
      <dsp:nvSpPr>
        <dsp:cNvPr id="0" name=""/>
        <dsp:cNvSpPr/>
      </dsp:nvSpPr>
      <dsp:spPr>
        <a:xfrm>
          <a:off x="6425401" y="2872786"/>
          <a:ext cx="1946002" cy="116760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chemeClr val="tx1"/>
              </a:solidFill>
            </a:rPr>
            <a:t>Vorsorgeuntersuchung durch Betriebsarzt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425401" y="2872786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152C6-46F7-4917-B084-4E7CCACCC53B}">
      <dsp:nvSpPr>
        <dsp:cNvPr id="0" name=""/>
        <dsp:cNvSpPr/>
      </dsp:nvSpPr>
      <dsp:spPr>
        <a:xfrm>
          <a:off x="-101625" y="779202"/>
          <a:ext cx="10825065" cy="1421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4338C-197E-45AF-952E-6F69530BAE45}">
      <dsp:nvSpPr>
        <dsp:cNvPr id="0" name=""/>
        <dsp:cNvSpPr/>
      </dsp:nvSpPr>
      <dsp:spPr>
        <a:xfrm>
          <a:off x="328348" y="1099017"/>
          <a:ext cx="781770" cy="781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2D497-6AD5-4969-BDC8-F39BA4B5D18E}">
      <dsp:nvSpPr>
        <dsp:cNvPr id="0" name=""/>
        <dsp:cNvSpPr/>
      </dsp:nvSpPr>
      <dsp:spPr>
        <a:xfrm>
          <a:off x="1333632" y="779202"/>
          <a:ext cx="9593057" cy="1421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32" tIns="150432" rIns="150432" bIns="1504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59 % Patienten haben angegeben, dass Vorsorgeuntersuchungen, wie z.B. Echokardiografie, Herzkatheteruntersuchung etc., mehrmals von unterschiedlichen Stellen durchgeführt wurden. </a:t>
          </a:r>
          <a:endParaRPr lang="en-US" sz="2400" kern="1200" dirty="0"/>
        </a:p>
      </dsp:txBody>
      <dsp:txXfrm>
        <a:off x="1333632" y="779202"/>
        <a:ext cx="9593057" cy="1421401"/>
      </dsp:txXfrm>
    </dsp:sp>
    <dsp:sp modelId="{34419B18-9ABB-4B78-9DEE-484FD81CBCE8}">
      <dsp:nvSpPr>
        <dsp:cNvPr id="0" name=""/>
        <dsp:cNvSpPr/>
      </dsp:nvSpPr>
      <dsp:spPr>
        <a:xfrm>
          <a:off x="-101625" y="2555953"/>
          <a:ext cx="10825065" cy="1421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ED9AA-A5AD-4955-9EDC-E61CC692A13A}">
      <dsp:nvSpPr>
        <dsp:cNvPr id="0" name=""/>
        <dsp:cNvSpPr/>
      </dsp:nvSpPr>
      <dsp:spPr>
        <a:xfrm>
          <a:off x="328348" y="2875768"/>
          <a:ext cx="781770" cy="781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F1B89-9794-4170-AAF5-DBCE28949534}">
      <dsp:nvSpPr>
        <dsp:cNvPr id="0" name=""/>
        <dsp:cNvSpPr/>
      </dsp:nvSpPr>
      <dsp:spPr>
        <a:xfrm>
          <a:off x="1389171" y="2555953"/>
          <a:ext cx="9481978" cy="1421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32" tIns="150432" rIns="150432" bIns="1504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Ärzte bewerten die Echos, die sie erhalten, mit durchschnittlich 3,6 von 5</a:t>
          </a:r>
          <a:endParaRPr lang="en-US" sz="2400" kern="1200" dirty="0"/>
        </a:p>
      </dsp:txBody>
      <dsp:txXfrm>
        <a:off x="1389171" y="2555953"/>
        <a:ext cx="9481978" cy="1421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788F1-DA9E-469D-A57B-1B8DBDC93F4F}">
      <dsp:nvSpPr>
        <dsp:cNvPr id="0" name=""/>
        <dsp:cNvSpPr/>
      </dsp:nvSpPr>
      <dsp:spPr>
        <a:xfrm>
          <a:off x="679050" y="854594"/>
          <a:ext cx="1887187" cy="18871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CEB8A-B989-4A7A-B59D-7533A2157AD7}">
      <dsp:nvSpPr>
        <dsp:cNvPr id="0" name=""/>
        <dsp:cNvSpPr/>
      </dsp:nvSpPr>
      <dsp:spPr>
        <a:xfrm>
          <a:off x="1081237" y="1256781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27A51-E997-40F6-83E4-F313B54C43B5}">
      <dsp:nvSpPr>
        <dsp:cNvPr id="0" name=""/>
        <dsp:cNvSpPr/>
      </dsp:nvSpPr>
      <dsp:spPr>
        <a:xfrm>
          <a:off x="75768" y="3329594"/>
          <a:ext cx="3093750" cy="139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000" kern="1200" dirty="0"/>
            <a:t>33 % der Patienten sind zu einem weiteren Arzt zur Diagnoseabklärung gegangen</a:t>
          </a:r>
          <a:endParaRPr lang="en-US" sz="2000" kern="1200" dirty="0"/>
        </a:p>
      </dsp:txBody>
      <dsp:txXfrm>
        <a:off x="75768" y="3329594"/>
        <a:ext cx="3093750" cy="1397460"/>
      </dsp:txXfrm>
    </dsp:sp>
    <dsp:sp modelId="{B3FE96A6-FAE8-46FE-A60D-44367CBF7DAB}">
      <dsp:nvSpPr>
        <dsp:cNvPr id="0" name=""/>
        <dsp:cNvSpPr/>
      </dsp:nvSpPr>
      <dsp:spPr>
        <a:xfrm>
          <a:off x="4314206" y="854594"/>
          <a:ext cx="1887187" cy="188718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CEAEC-BD7F-4503-A573-AEF668CF34EF}">
      <dsp:nvSpPr>
        <dsp:cNvPr id="0" name=""/>
        <dsp:cNvSpPr/>
      </dsp:nvSpPr>
      <dsp:spPr>
        <a:xfrm>
          <a:off x="4716393" y="125678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496AF-DB23-4FC3-80D4-3A14A9726E2F}">
      <dsp:nvSpPr>
        <dsp:cNvPr id="0" name=""/>
        <dsp:cNvSpPr/>
      </dsp:nvSpPr>
      <dsp:spPr>
        <a:xfrm>
          <a:off x="3710925" y="3329594"/>
          <a:ext cx="3093750" cy="139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000" kern="1200" dirty="0"/>
            <a:t>Die Wartezeit auf einen Termin für eine Zweitmeinung betrug bei den meisten Patienten (89%) unter einem Monat.</a:t>
          </a:r>
          <a:endParaRPr lang="en-US" sz="2000" kern="1200" dirty="0"/>
        </a:p>
      </dsp:txBody>
      <dsp:txXfrm>
        <a:off x="3710925" y="3329594"/>
        <a:ext cx="3093750" cy="1397460"/>
      </dsp:txXfrm>
    </dsp:sp>
    <dsp:sp modelId="{D568800C-D219-427C-BB32-4223A7A7C28B}">
      <dsp:nvSpPr>
        <dsp:cNvPr id="0" name=""/>
        <dsp:cNvSpPr/>
      </dsp:nvSpPr>
      <dsp:spPr>
        <a:xfrm>
          <a:off x="7949362" y="854594"/>
          <a:ext cx="1887187" cy="188718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A60FE-FE74-41EA-97D1-ECDA11DAC54D}">
      <dsp:nvSpPr>
        <dsp:cNvPr id="0" name=""/>
        <dsp:cNvSpPr/>
      </dsp:nvSpPr>
      <dsp:spPr>
        <a:xfrm>
          <a:off x="8351550" y="1256781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38D67-B327-4257-ADAA-AE8BAD67A30F}">
      <dsp:nvSpPr>
        <dsp:cNvPr id="0" name=""/>
        <dsp:cNvSpPr/>
      </dsp:nvSpPr>
      <dsp:spPr>
        <a:xfrm>
          <a:off x="7346081" y="3329594"/>
          <a:ext cx="3093750" cy="139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000" kern="1200" dirty="0"/>
            <a:t>Bei den meisten Patienten (80%) hat die Krankenkasse die Kosten für die Zweitmeinung übernommen. </a:t>
          </a:r>
          <a:endParaRPr lang="en-US" sz="2000" kern="1200" dirty="0"/>
        </a:p>
      </dsp:txBody>
      <dsp:txXfrm>
        <a:off x="7346081" y="3329594"/>
        <a:ext cx="3093750" cy="1397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CDFC-B1AB-4B78-8E41-7F8B6451378D}">
      <dsp:nvSpPr>
        <dsp:cNvPr id="0" name=""/>
        <dsp:cNvSpPr/>
      </dsp:nvSpPr>
      <dsp:spPr>
        <a:xfrm>
          <a:off x="0" y="420616"/>
          <a:ext cx="2770025" cy="1662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Ärzte schätzen die psychische Belastung nach einer OP am offenen Herzen als ziemlich hoch ein (76/100) trotzdem…</a:t>
          </a:r>
          <a:endParaRPr lang="en-US" sz="1500" kern="1200" dirty="0"/>
        </a:p>
      </dsp:txBody>
      <dsp:txXfrm>
        <a:off x="0" y="420616"/>
        <a:ext cx="2770025" cy="1662015"/>
      </dsp:txXfrm>
    </dsp:sp>
    <dsp:sp modelId="{1CEEAD08-333C-42DD-B639-39C4B22E1C1C}">
      <dsp:nvSpPr>
        <dsp:cNvPr id="0" name=""/>
        <dsp:cNvSpPr/>
      </dsp:nvSpPr>
      <dsp:spPr>
        <a:xfrm>
          <a:off x="3047028" y="420616"/>
          <a:ext cx="2770025" cy="1662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… informieren lediglich 5 % der Ärzte ihre PatientInnen über von der Krankenkasse gedeckte psychologische und sozialtherapeutische Ansprechpartner, 16 % nie und… </a:t>
          </a:r>
          <a:endParaRPr lang="en-US" sz="1500" kern="1200" dirty="0"/>
        </a:p>
      </dsp:txBody>
      <dsp:txXfrm>
        <a:off x="3047028" y="420616"/>
        <a:ext cx="2770025" cy="1662015"/>
      </dsp:txXfrm>
    </dsp:sp>
    <dsp:sp modelId="{5D08EF19-2762-4E2D-B553-E5D7C72E7BCA}">
      <dsp:nvSpPr>
        <dsp:cNvPr id="0" name=""/>
        <dsp:cNvSpPr/>
      </dsp:nvSpPr>
      <dsp:spPr>
        <a:xfrm>
          <a:off x="6094056" y="420616"/>
          <a:ext cx="2770025" cy="1662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… Patienten geben an, nach der OP stark unter psychischen Einschränkungen gelitten zu haben (44 von 50). </a:t>
          </a:r>
          <a:endParaRPr lang="en-US" sz="1500" kern="1200"/>
        </a:p>
      </dsp:txBody>
      <dsp:txXfrm>
        <a:off x="6094056" y="420616"/>
        <a:ext cx="2770025" cy="166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A6208-A71C-490B-9660-AB1C388C4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0F8E0A-5F2A-4D9E-9795-36DB1C62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71FA0E-88E0-42B4-B7FC-EAC41D3B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3D4141-4AC1-4495-8B00-4F2CB7B5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301262-932C-4E6D-9421-CCA8D05C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2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4CF49-0A39-4E83-AFDE-BBC38DC8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8CFC85-9681-4EA3-9E65-9D7FDFB7C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D522DB-800F-4A07-91BC-50980E30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E3213-F958-4805-A540-144E7C2E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E168AE-2A1C-42CA-AC2F-CCCE72F6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522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1BDC5E-FBF1-4FC9-A3C6-40051759D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F6EBD8-1544-4601-9583-FA980E972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C378AE-E858-445F-B442-772AB935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AB9364-217A-44C8-B2E5-C559E8AC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DB85A8-400F-4505-B213-263208EB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430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91BA1-C0D5-4F3E-8E07-176E8A3A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AFF9C-47BB-4C34-A0F7-C68B60634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00CD09-3CCA-483F-A59C-EDB7651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0D737-C484-42A2-8330-F82E6FF8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24602D-6879-449B-9AC2-71053FC1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021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E50CB-073E-4722-B116-1BF287F4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3CD411-5C21-4FF4-98E7-281C414D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1A205-72B8-4B96-B9EA-97FADDB8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6949B-53B5-4CCF-B01B-C7F27479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A1C03-F10E-4D83-B6F1-88C32117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56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FC4CE-A7F1-46D2-8CFC-229FB5E4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A52C67-5B1B-4C60-AFBF-C5EE33F5E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84CDE7-A493-4003-AB7A-FB131E9A6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796464-AAFE-475A-91A7-A027B39A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6DBE98-5603-43AD-B063-49421271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520B65-BAEB-4E0C-89CE-CF00B953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2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2B095-C7A9-4E18-8608-940B9733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A36EB1-483C-4783-99FA-E226306E8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9BEF0F-3D68-4239-B2E3-CEAAAFFD9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9DA203-785D-4938-AFD9-50F9A107B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DB1193-E5EE-4268-AB32-D4CF6F5EB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B82240-0C98-4EA7-B3D0-B55E820B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9A5C3A-E539-40A3-A6DA-1A789CEA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40428A-D0D3-440C-A0D6-CE284D22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40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6F949-4DBE-4766-96AE-3324DC7A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5D787A-4A7C-4591-BD3F-1F7E176F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EDED74-C6F3-444B-9879-C2207954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03E220-0FB4-4326-BCD3-D9D5052A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09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AA9ECE-A496-44C1-8CCE-A71E5D9F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743C4E-EE61-46EF-865D-54DD52B1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EED341-64C7-432A-99BE-459C1CD0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072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95FD1-D3B8-4252-A61C-0224D384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CD7976-49E7-4083-8E31-528E58C5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1EC458-BE47-4FED-BC1E-8423B85D1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26F5F-5CFF-41F1-BEC2-AB72686D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ABEE61-7423-452C-ACF6-F17774DF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7CDCAD-944A-4DD1-BB0C-7D689076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923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4D307-4782-4795-80D3-22958BEB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2FC059C-EE0C-486C-8871-A0DAEC789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686EFF-59F7-4883-9058-F1B015E58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062300-34DF-4F27-B1CD-70D5E0FA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8105A3-3730-4F0C-927B-AE099B17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13E398-FB82-4613-A8FE-BC1E484A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053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4D2041B-65B6-4950-A5F5-3940A29E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A2192D-02DF-4FA4-9580-9DA14F61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A6BC62-555E-48FB-BBD1-7B7043242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29ED-639D-46C9-86E9-CB2275232FC2}" type="datetimeFigureOut">
              <a:rPr lang="de-AT" smtClean="0"/>
              <a:t>19.11.2021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4B5B6-621B-4ECB-BBA3-6FE606853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3DA6C9-9367-42B2-9A22-B868F8ADC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86EA-6F54-4BB6-A83A-B1241573D8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02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ios-gesundheit.de/unternehmen/aktuelles/pressemitteilungen/detail/news/patientenakademie-im-november-das-schwache-herz-diagnose-und-therapie-der-herzinsuffizienz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arzt-behandlung-betrieb-chirurg-2324837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nnes2/6909979264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773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A7A2E-FC1D-49F7-8C44-AA0919EDB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803705"/>
            <a:ext cx="5000625" cy="3034857"/>
          </a:xfrm>
        </p:spPr>
        <p:txBody>
          <a:bodyPr anchor="b">
            <a:normAutofit fontScale="90000"/>
          </a:bodyPr>
          <a:lstStyle/>
          <a:p>
            <a:pPr algn="r"/>
            <a:r>
              <a:rPr lang="de-DE" sz="5000" b="1" dirty="0">
                <a:solidFill>
                  <a:srgbClr val="FFFFFF"/>
                </a:solidFill>
                <a:latin typeface="Arial Black" panose="020B0A04020102020204" pitchFamily="34" charset="0"/>
              </a:rPr>
              <a:t>Patient </a:t>
            </a:r>
            <a:br>
              <a:rPr lang="de-DE" sz="5000" b="1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de-DE" sz="5000" b="1" dirty="0">
                <a:solidFill>
                  <a:srgbClr val="FFFFFF"/>
                </a:solidFill>
                <a:latin typeface="Arial Black" panose="020B0A04020102020204" pitchFamily="34" charset="0"/>
              </a:rPr>
              <a:t>Journey Herzklappen-</a:t>
            </a:r>
            <a:br>
              <a:rPr lang="de-DE" sz="5000" b="1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de-DE" sz="5000" b="1" dirty="0" err="1">
                <a:solidFill>
                  <a:srgbClr val="FFFFFF"/>
                </a:solidFill>
                <a:latin typeface="Arial Black" panose="020B0A04020102020204" pitchFamily="34" charset="0"/>
              </a:rPr>
              <a:t>erkrankungen</a:t>
            </a:r>
            <a:endParaRPr lang="de-AT" sz="5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00EB07-B69F-4FDF-AE16-A3846F41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de-DE" sz="1800" dirty="0">
                <a:solidFill>
                  <a:srgbClr val="FFFFFF"/>
                </a:solidFill>
              </a:rPr>
              <a:t>Erfassung des Ist-Zustands in Deutschland und Österreich</a:t>
            </a:r>
            <a:endParaRPr lang="de-AT" sz="1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11A83E52-3DC8-4E3A-9E31-A7D04D485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0497"/>
            <a:ext cx="5459470" cy="48179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F9043F-B235-464A-89EB-275067F4C604}"/>
              </a:ext>
            </a:extLst>
          </p:cNvPr>
          <p:cNvSpPr txBox="1"/>
          <p:nvPr/>
        </p:nvSpPr>
        <p:spPr>
          <a:xfrm>
            <a:off x="179403" y="6182927"/>
            <a:ext cx="4841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Online Umfrage </a:t>
            </a:r>
            <a:r>
              <a:rPr lang="de-DE" sz="1100">
                <a:solidFill>
                  <a:schemeClr val="bg1"/>
                </a:solidFill>
              </a:rPr>
              <a:t>November 2021</a:t>
            </a:r>
            <a:endParaRPr lang="de-DE" sz="1100" dirty="0">
              <a:solidFill>
                <a:schemeClr val="bg1"/>
              </a:solidFill>
            </a:endParaRPr>
          </a:p>
          <a:p>
            <a:r>
              <a:rPr lang="de-DE" sz="1100" dirty="0">
                <a:solidFill>
                  <a:schemeClr val="bg1"/>
                </a:solidFill>
              </a:rPr>
              <a:t>Jens </a:t>
            </a:r>
            <a:r>
              <a:rPr lang="de-DE" sz="1100" dirty="0" err="1">
                <a:solidFill>
                  <a:schemeClr val="bg1"/>
                </a:solidFill>
              </a:rPr>
              <a:t>Näumann</a:t>
            </a:r>
            <a:r>
              <a:rPr lang="de-DE" sz="1100" dirty="0">
                <a:solidFill>
                  <a:schemeClr val="bg1"/>
                </a:solidFill>
              </a:rPr>
              <a:t> (Initiative Herzklappe), Katja Teichert (Meine Herzklappe)</a:t>
            </a:r>
            <a:endParaRPr lang="de-AT" sz="1100" dirty="0">
              <a:solidFill>
                <a:schemeClr val="bg1"/>
              </a:solidFill>
            </a:endParaRPr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FDB2AF-BD25-48F0-BE6A-F5F5208D4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40" y="6333804"/>
            <a:ext cx="1075689" cy="3233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9118F56-E124-42F2-A646-BE36574BB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99" y="6250253"/>
            <a:ext cx="1211916" cy="4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5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96A8801-A1FB-4E2C-BCCE-87173F2C7ED5}"/>
              </a:ext>
            </a:extLst>
          </p:cNvPr>
          <p:cNvSpPr/>
          <p:nvPr/>
        </p:nvSpPr>
        <p:spPr>
          <a:xfrm>
            <a:off x="0" y="0"/>
            <a:ext cx="2575420" cy="68580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499B0A-BDA9-4E41-AA3D-C67AE259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3" y="100668"/>
            <a:ext cx="2248249" cy="6384022"/>
          </a:xfrm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chemeClr val="bg1"/>
                </a:solidFill>
              </a:rPr>
              <a:t>Empfehlungen der Ärzte zum Thema:</a:t>
            </a:r>
            <a:br>
              <a:rPr lang="de-DE" sz="2700" b="1" dirty="0">
                <a:solidFill>
                  <a:schemeClr val="bg1"/>
                </a:solidFill>
              </a:rPr>
            </a:br>
            <a:r>
              <a:rPr lang="de-DE" sz="2700" b="1" dirty="0">
                <a:solidFill>
                  <a:schemeClr val="bg1"/>
                </a:solidFill>
              </a:rPr>
              <a:t>Wie kann man Hausärzte für Herzklappen-erkrankungen sensibilisieren?</a:t>
            </a:r>
            <a:endParaRPr lang="de-AT" sz="27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B11378-B413-4517-A6EF-B6B15795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873" y="461394"/>
            <a:ext cx="8056927" cy="619946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3800" b="1" dirty="0"/>
              <a:t>Information</a:t>
            </a:r>
          </a:p>
          <a:p>
            <a:r>
              <a:rPr lang="de-DE" dirty="0"/>
              <a:t>Informationsveranstaltungen, Vorträge, Symposien, Round Table, </a:t>
            </a:r>
          </a:p>
          <a:p>
            <a:r>
              <a:rPr lang="de-DE" dirty="0"/>
              <a:t>Aufklärung über Behandlungsoptionen und Prognose</a:t>
            </a:r>
          </a:p>
          <a:p>
            <a:r>
              <a:rPr lang="de-DE" dirty="0"/>
              <a:t>Publikationen, Anamnese-Artikel</a:t>
            </a:r>
          </a:p>
          <a:p>
            <a:r>
              <a:rPr lang="de-DE" dirty="0"/>
              <a:t>Hinweisen auf die Einfachheit der Benutzung des Stethoskops bei Symptomen, insbesondere Dyspnoe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800" b="1" dirty="0"/>
              <a:t>Schulung</a:t>
            </a:r>
            <a:endParaRPr lang="de-DE" sz="3400" b="1" dirty="0"/>
          </a:p>
          <a:p>
            <a:r>
              <a:rPr lang="de-DE" dirty="0"/>
              <a:t>Regelmäßige Präsenz- Fortbildungen bei Experten</a:t>
            </a:r>
          </a:p>
          <a:p>
            <a:r>
              <a:rPr lang="de-DE" dirty="0"/>
              <a:t>Stethoskop-Fortbildungen, </a:t>
            </a:r>
          </a:p>
          <a:p>
            <a:r>
              <a:rPr lang="de-DE" dirty="0"/>
              <a:t>Mut zum Ultraschall-Fortbildungen, </a:t>
            </a:r>
          </a:p>
          <a:p>
            <a:r>
              <a:rPr lang="de-DE" dirty="0"/>
              <a:t>Hospitationen,</a:t>
            </a:r>
          </a:p>
          <a:p>
            <a:r>
              <a:rPr lang="de-DE" dirty="0"/>
              <a:t>regelmäßiger Austausch mit klinischen Kollegen </a:t>
            </a:r>
          </a:p>
          <a:p>
            <a:r>
              <a:rPr lang="de-DE" dirty="0"/>
              <a:t>Verpflichtung zu regelmäßigen, landesweit standardisierten und zu zertifizierenden Fortbildungen an den lokalen Unikliniken.</a:t>
            </a:r>
          </a:p>
          <a:p>
            <a:r>
              <a:rPr lang="de-DE" dirty="0"/>
              <a:t>Themenbezogene Veranstaltungen</a:t>
            </a:r>
          </a:p>
          <a:p>
            <a:r>
              <a:rPr lang="de-DE" dirty="0"/>
              <a:t>persönlichem Austausch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Immer körperliche Untersuchung durchführen</a:t>
            </a:r>
          </a:p>
          <a:p>
            <a:pPr marL="0" indent="0">
              <a:buNone/>
            </a:pPr>
            <a:r>
              <a:rPr lang="de-DE" dirty="0"/>
              <a:t>Regelmäßige Überweisung zur Echokardiographie</a:t>
            </a:r>
          </a:p>
          <a:p>
            <a:pPr marL="0" indent="0">
              <a:buNone/>
            </a:pPr>
            <a:r>
              <a:rPr lang="de-DE" dirty="0"/>
              <a:t>Enge Fachärztliche Kooperation</a:t>
            </a:r>
          </a:p>
          <a:p>
            <a:pPr marL="0" indent="0">
              <a:buNone/>
            </a:pPr>
            <a:r>
              <a:rPr lang="de-DE" dirty="0"/>
              <a:t>Mehr Vertrauen von Seiten der Spezialisten</a:t>
            </a:r>
          </a:p>
          <a:p>
            <a:pPr marL="0" indent="0">
              <a:buNone/>
            </a:pPr>
            <a:r>
              <a:rPr lang="de-DE" dirty="0"/>
              <a:t>Vorsorgeuntersuchungen auch im Alter anbieten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4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6A5D36C-5520-45EE-8CF0-1C66F0363D5D}"/>
              </a:ext>
            </a:extLst>
          </p:cNvPr>
          <p:cNvSpPr/>
          <p:nvPr/>
        </p:nvSpPr>
        <p:spPr>
          <a:xfrm>
            <a:off x="0" y="0"/>
            <a:ext cx="12192000" cy="1526796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4DB91D-8053-43D2-9017-94E94E3E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671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chemeClr val="bg1"/>
                </a:solidFill>
              </a:rPr>
              <a:t>Aktuelle Probleme beim Thema Sensibilisierung bzw. Aufklärung über Herzklappen-Erkrankungen aus Sicht der Patienten</a:t>
            </a:r>
            <a:br>
              <a:rPr lang="de-DE" dirty="0"/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8608AE-E1CC-4D05-A9AA-BD6FF28F7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2" y="1652630"/>
            <a:ext cx="5536734" cy="508372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e-DE" sz="4300" b="1" dirty="0"/>
              <a:t>Arzt-Patient-Beziehung: </a:t>
            </a:r>
          </a:p>
          <a:p>
            <a:r>
              <a:rPr lang="de-DE" sz="3400" dirty="0"/>
              <a:t>fehlende, ungenügende  Aufklärung, was ist besser und warum</a:t>
            </a:r>
          </a:p>
          <a:p>
            <a:r>
              <a:rPr lang="de-DE" sz="3400" dirty="0"/>
              <a:t>Zeitmangel beim Facharztgespräch</a:t>
            </a:r>
          </a:p>
          <a:p>
            <a:r>
              <a:rPr lang="de-DE" sz="3400" dirty="0"/>
              <a:t>Zu wenig Informationen über Gefährlichkeit von Infektionen, Infos und Gefährlichkeit von Gerinnungshemmern</a:t>
            </a:r>
          </a:p>
          <a:p>
            <a:r>
              <a:rPr lang="de-DE" sz="3400" dirty="0"/>
              <a:t>Sensiblere Ärzte: Die angegebenen Beschwerden werden mitunter vom Arzt nicht ganz ernst/wichtig genommen, aus körperlichen Problemen werden psychische gemacht</a:t>
            </a:r>
          </a:p>
          <a:p>
            <a:r>
              <a:rPr lang="de-DE" sz="3400" dirty="0"/>
              <a:t>Patient muss gut vorbereitet ins Arztgespräch gehen und an Ärzte und Therapeuten richten</a:t>
            </a:r>
          </a:p>
          <a:p>
            <a:r>
              <a:rPr lang="de-DE" sz="3400" dirty="0"/>
              <a:t>Vertrauen in den Kardiologen</a:t>
            </a:r>
          </a:p>
          <a:p>
            <a:r>
              <a:rPr lang="de-DE" sz="3400" dirty="0"/>
              <a:t>Die Führung durch den Hausarzt fehlt</a:t>
            </a:r>
          </a:p>
          <a:p>
            <a:pPr marL="0" indent="0">
              <a:buNone/>
            </a:pPr>
            <a:r>
              <a:rPr lang="de-AT" sz="4300" b="1" dirty="0"/>
              <a:t>Awareness: </a:t>
            </a:r>
          </a:p>
          <a:p>
            <a:r>
              <a:rPr lang="de-AT" sz="3400" dirty="0"/>
              <a:t>Zu wenig Wissen über die Erkrankung in der Bevölkerung</a:t>
            </a:r>
          </a:p>
          <a:p>
            <a:r>
              <a:rPr lang="de-DE" sz="3400" dirty="0"/>
              <a:t>Das Interesse der gesunden ist sehr gering. Aber auch die Erkrankten wissen oft zu wenig über ihre Erkrankung,</a:t>
            </a:r>
          </a:p>
          <a:p>
            <a:r>
              <a:rPr lang="de-DE" sz="3400" dirty="0"/>
              <a:t>Solange es keine Beschwerden gibt, werden Erkrankungen nicht wahrgenommen </a:t>
            </a:r>
          </a:p>
          <a:p>
            <a:r>
              <a:rPr lang="de-DE" sz="3400" dirty="0"/>
              <a:t>Ständige, altersgerechte Aufklärung über die verschiedenen Herzerkrankungen fehlen</a:t>
            </a:r>
          </a:p>
          <a:p>
            <a:r>
              <a:rPr lang="de-DE" sz="3400" dirty="0"/>
              <a:t>Fehleinschätzung persönlicher Symptome, schwer zu stellende Diagnose</a:t>
            </a:r>
          </a:p>
          <a:p>
            <a:r>
              <a:rPr lang="de-DE" sz="3400" dirty="0"/>
              <a:t>Es wird als Thema für „alte Leute“ angesehen, und daher gerne verdrängt. Wer sieht sich schon gerne als alt an? </a:t>
            </a:r>
          </a:p>
          <a:p>
            <a:r>
              <a:rPr lang="de-DE" sz="3400" dirty="0"/>
              <a:t>Man befasst sich nicht damit wenn man nicht mittelbar oder unmittelbar betroffen ist</a:t>
            </a:r>
          </a:p>
          <a:p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85A039-A1EE-49E2-AA00-5D8C425181CB}"/>
              </a:ext>
            </a:extLst>
          </p:cNvPr>
          <p:cNvSpPr txBox="1"/>
          <p:nvPr/>
        </p:nvSpPr>
        <p:spPr>
          <a:xfrm>
            <a:off x="5687736" y="1635853"/>
            <a:ext cx="6504264" cy="492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Behandlung: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Kardiologenmangel, lange Wartezeit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 wenig Herzechos, lange Wartezeit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Zeit nach der OP , Nachversorgung ist nicht optimal, z.B. Übergang von stationärer Rehabilitation zu ambulanter oder privater Weiterführung eines individuellen Trainings- und </a:t>
            </a:r>
            <a:r>
              <a:rPr kumimoji="0" lang="de-DE" sz="1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Rehaprogramms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ist nicht gewährleistet, dass man eine umfassende Diagnose über den Gesundheitszustand und den daraus resultierenden Folgen bekommt.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 wenig interdisziplinäre Behandlungsansätze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Früherkennung: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AT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 spätes Erkennen, da keine regelmäßige </a:t>
            </a: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Überwachung durch einfache Methoden  wie z.B. jährliches Abhören mittels Stethoskop durch Hausarzt und der Patient keine Gesundheitlichen Probleme spürt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Gesunduntersuchungen von örtlichen Krankenkasse fehlen</a:t>
            </a:r>
            <a:endParaRPr kumimoji="0" lang="de-AT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Psychische Probleme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AT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 vor der OP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AT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Verdrängung  der Ängste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AT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 vor einer OP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Zwischenmenschliche Probleme: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Weil man den Patienten Krankheit nicht so ansieht wird man als Simulant hingestellt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Fehlende Rücksichtnahme von Gesunden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Verharmlosung der Erkrankung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 vor Covid Infektion im KH 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D7601BB-60CE-4694-B9E1-F10FFD592CFC}"/>
              </a:ext>
            </a:extLst>
          </p:cNvPr>
          <p:cNvCxnSpPr>
            <a:cxnSpLocks/>
          </p:cNvCxnSpPr>
          <p:nvPr/>
        </p:nvCxnSpPr>
        <p:spPr>
          <a:xfrm>
            <a:off x="5629013" y="1367406"/>
            <a:ext cx="0" cy="549059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2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018D470C-E2DC-48F6-AB90-4A758C42DF38}"/>
              </a:ext>
            </a:extLst>
          </p:cNvPr>
          <p:cNvSpPr/>
          <p:nvPr/>
        </p:nvSpPr>
        <p:spPr>
          <a:xfrm>
            <a:off x="0" y="2052735"/>
            <a:ext cx="12192000" cy="4805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44CE35-CB02-45DF-8717-46590969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6" y="124463"/>
            <a:ext cx="3704252" cy="1607131"/>
          </a:xfrm>
        </p:spPr>
        <p:txBody>
          <a:bodyPr>
            <a:normAutofit fontScale="90000"/>
          </a:bodyPr>
          <a:lstStyle/>
          <a:p>
            <a:r>
              <a:rPr lang="de-DE" dirty="0"/>
              <a:t>Vorsorge-untersuchungen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8C783-F46C-4BF4-9C4B-555DFF9F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4" y="2864497"/>
            <a:ext cx="3918387" cy="3312465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5A9D0A-83FD-4EAD-8E22-11677A71D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3" y="2285411"/>
            <a:ext cx="6432242" cy="43432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F56EBA-3A9E-4953-B427-84BF880AC371}"/>
              </a:ext>
            </a:extLst>
          </p:cNvPr>
          <p:cNvSpPr txBox="1"/>
          <p:nvPr/>
        </p:nvSpPr>
        <p:spPr>
          <a:xfrm>
            <a:off x="3946848" y="160872"/>
            <a:ext cx="806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Herz wurde bei mehr als 20% der befragten Patienten vor ihrer Erkrankung nie abgehört.</a:t>
            </a:r>
          </a:p>
          <a:p>
            <a:r>
              <a:rPr lang="de-DE" dirty="0"/>
              <a:t>Ärzte wie Patienten halten eine kardiologische Vorsorgeuntersuchung für sehr wichtig. </a:t>
            </a:r>
          </a:p>
          <a:p>
            <a:r>
              <a:rPr lang="de-DE" dirty="0"/>
              <a:t>Ein Großteil der Patienten hat angegeben, noch nie eine Werbung für Vorsorgeuntersuchung gesehen oder erhalten zu haben.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EA8B40-C441-443C-B84B-D369F19EC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8" y="2284941"/>
            <a:ext cx="4603510" cy="20085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46A5CB-8F2A-4906-8B1D-79E3FEB05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5" y="4522756"/>
            <a:ext cx="4638207" cy="21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2E6CFBD-605D-4EA3-81D9-6CEC0B914F38}"/>
              </a:ext>
            </a:extLst>
          </p:cNvPr>
          <p:cNvSpPr/>
          <p:nvPr/>
        </p:nvSpPr>
        <p:spPr>
          <a:xfrm>
            <a:off x="0" y="0"/>
            <a:ext cx="12192000" cy="1434517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7105CF-E349-4267-84BB-823ED12E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169"/>
            <a:ext cx="10515600" cy="973123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2700" dirty="0"/>
            </a:br>
            <a:r>
              <a:rPr lang="de-DE" sz="3100" b="1" dirty="0">
                <a:solidFill>
                  <a:schemeClr val="bg1"/>
                </a:solidFill>
              </a:rPr>
              <a:t>Kampagnenideen von Patienten um Menschen zur Teilnahme an Vorsorgeuntersuchungen zu motivieren</a:t>
            </a:r>
            <a:endParaRPr lang="de-AT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Inhaltsplatzhalter 2">
            <a:extLst>
              <a:ext uri="{FF2B5EF4-FFF2-40B4-BE49-F238E27FC236}">
                <a16:creationId xmlns:a16="http://schemas.microsoft.com/office/drawing/2014/main" id="{8C5D5722-543D-4CF4-A791-29E227AF9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14177"/>
              </p:ext>
            </p:extLst>
          </p:nvPr>
        </p:nvGraphicFramePr>
        <p:xfrm>
          <a:off x="838200" y="1988191"/>
          <a:ext cx="10515600" cy="418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11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E9DC911-9CBA-4005-964E-F12818232612}"/>
              </a:ext>
            </a:extLst>
          </p:cNvPr>
          <p:cNvSpPr/>
          <p:nvPr/>
        </p:nvSpPr>
        <p:spPr>
          <a:xfrm>
            <a:off x="0" y="0"/>
            <a:ext cx="3853543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B56831-1C21-4995-8EFF-46A8FBC932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391" y="0"/>
            <a:ext cx="3473041" cy="6858000"/>
          </a:xfrm>
          <a:solidFill>
            <a:srgbClr val="00B0F0"/>
          </a:solidFill>
        </p:spPr>
        <p:txBody>
          <a:bodyPr anchor="t">
            <a:normAutofit/>
          </a:bodyPr>
          <a:lstStyle/>
          <a:p>
            <a:br>
              <a:rPr lang="de-DE" sz="3200" dirty="0">
                <a:solidFill>
                  <a:schemeClr val="bg1"/>
                </a:solidFill>
              </a:rPr>
            </a:br>
            <a:br>
              <a:rPr lang="de-DE" sz="3200" dirty="0">
                <a:solidFill>
                  <a:schemeClr val="bg1"/>
                </a:solidFill>
              </a:rPr>
            </a:br>
            <a:br>
              <a:rPr lang="de-DE" sz="3200" dirty="0">
                <a:solidFill>
                  <a:schemeClr val="bg1"/>
                </a:solidFill>
              </a:rPr>
            </a:br>
            <a:br>
              <a:rPr lang="de-DE" sz="3200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Handlungs-empfehlungen</a:t>
            </a:r>
            <a:endParaRPr lang="de-AT" sz="3200" b="1" dirty="0">
              <a:solidFill>
                <a:schemeClr val="bg1"/>
              </a:solidFill>
            </a:endParaRP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7D750264-6863-489D-917D-63BC9CC026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77718" y="511728"/>
            <a:ext cx="7701094" cy="587229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 Hotline – Kardiologen beantworten am Telefon an bestimmten Tagen zu festgelegten Uhrzeiten Fragen von Herz-Patienten. Dies verschafft Patienten mehr Sicherheit und entlastet die Ambulanzen.</a:t>
            </a: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Pilotversuch mit Herzzentren in Österreich und Deutschland </a:t>
            </a: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Fortbildungen Stethoskop-Check von Kardiologen aus den Herz-Krankenhäusern für niedergelassenen Allgemeinmediziner – Zusammenarbeit zwischen den ärztlichen  Gesellschaften für </a:t>
            </a:r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Kardiologie und Allgemeinmedizin</a:t>
            </a: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Mind. 1 Terminvorschlag pro Jahr pro Bundesland</a:t>
            </a: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Positiver Nebeneffekt – bessere Zusammenarbeit zwischen Hausärzten und Krankenhaus </a:t>
            </a: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Jährlicher Stethoskop-Check beim Hausarzt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Kardiologische Vorsorgeuntersuchung alle 3 Jahre , z.B. mit Hilfe eines </a:t>
            </a:r>
            <a:r>
              <a:rPr lang="de-DE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-Bus (ähnlich mobiler Röntgeneinheit zur TBC-Vorsorge), der verschiedene Orte in den Bundesländern anfährt und so auch entlegenere Gebiete mit geringer Kardiologendichte erreicht.</a:t>
            </a:r>
          </a:p>
          <a:p>
            <a:pPr lvl="1"/>
            <a:r>
              <a:rPr lang="de-DE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Labor, Abklärung Cholesterin, Diabetes,…</a:t>
            </a:r>
            <a:endParaRPr lang="de-AT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Blutdruck</a:t>
            </a:r>
            <a:endParaRPr lang="de-AT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BMI</a:t>
            </a:r>
            <a:endParaRPr lang="de-AT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Ruhe EKG</a:t>
            </a:r>
            <a:endParaRPr lang="de-AT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Echo…</a:t>
            </a:r>
            <a:endParaRPr lang="de-D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Gespräche mit Ärztekammern, ärztlicher Gesellschaft für Allgemeinmedizin, wie man den Stethoskop-Check integrieren und auch abrechnen kann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Aufklärungskampagnen über Früherkennung und Vorsorgeuntersuchungen – finanziert von Krankenkassen, Gesundheitsministerium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Vorsorgeuntersuchungen in Zusammenarbeit mit Firmen als CSR Maßnahme, finanziert von den teilnehmenden Firmen</a:t>
            </a:r>
            <a:endParaRPr lang="de-D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0">
              <a:buNone/>
            </a:pPr>
            <a:endParaRPr lang="de-DE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0">
              <a:buNone/>
            </a:pP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5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072723-9393-4481-9223-CBEDFACD8D89}"/>
              </a:ext>
            </a:extLst>
          </p:cNvPr>
          <p:cNvSpPr txBox="1"/>
          <p:nvPr/>
        </p:nvSpPr>
        <p:spPr>
          <a:xfrm>
            <a:off x="218114" y="4160939"/>
            <a:ext cx="3573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Von der Erkennung der Diagnose bis zur Verdachtsdiagnose 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609649470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D96C1-6562-4CBD-A986-909B274B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012" y="3204593"/>
            <a:ext cx="1988191" cy="1199627"/>
          </a:xfrm>
        </p:spPr>
        <p:txBody>
          <a:bodyPr>
            <a:normAutofit/>
          </a:bodyPr>
          <a:lstStyle/>
          <a:p>
            <a:r>
              <a:rPr b="1" dirty="0" lang="de-DE" sz="3400">
                <a:solidFill>
                  <a:srgbClr val="660066"/>
                </a:solidFill>
              </a:rPr>
              <a:t>Diagnose</a:t>
            </a:r>
            <a:endParaRPr b="1" dirty="0" lang="de-AT" sz="3400">
              <a:solidFill>
                <a:srgbClr val="660066"/>
              </a:solidFill>
            </a:endParaRPr>
          </a:p>
        </p:txBody>
      </p:sp>
      <p:pic>
        <p:nvPicPr>
          <p:cNvPr descr="Ein Bild, das Text enthält.&#10;&#10;Automatisch generierte Beschreibung" id="5" name="Grafik 4">
            <a:extLst>
              <a:ext uri="{FF2B5EF4-FFF2-40B4-BE49-F238E27FC236}">
                <a16:creationId xmlns:a16="http://schemas.microsoft.com/office/drawing/2014/main" id="{8AC46BEF-B38C-4E69-9E0E-71F7290AF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5"/>
          <a:stretch/>
        </p:blipFill>
        <p:spPr>
          <a:xfrm>
            <a:off x="-80002" y="0"/>
            <a:ext cx="5034557" cy="693264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F69990C-4987-4CF0-A20B-3A2C0CDB60E3}"/>
              </a:ext>
            </a:extLst>
          </p:cNvPr>
          <p:cNvSpPr txBox="1"/>
          <p:nvPr/>
        </p:nvSpPr>
        <p:spPr>
          <a:xfrm>
            <a:off x="5318619" y="755009"/>
            <a:ext cx="182041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 lang="de-DE" sz="11500">
                <a:ln w="0"/>
                <a:solidFill>
                  <a:srgbClr val="660066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latin panose="020F0502020204030204" typeface="Calibri"/>
              </a:rPr>
              <a:t>2</a:t>
            </a:r>
            <a:r>
              <a:rPr b="1" baseline="0" cap="none" dirty="0" i="0" kern="1200" kumimoji="0" lang="de-DE" noProof="0" normalizeH="0" spc="0" strike="noStrike" sz="11500" u="none">
                <a:ln w="0"/>
                <a:solidFill>
                  <a:srgbClr val="660066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628783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58A55-0EE4-4FCF-8A68-71598A00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4215172" cy="1608328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b="1" dirty="0" err="1" kern="1200" lang="en-US">
                <a:solidFill>
                  <a:srgbClr val="660066"/>
                </a:solidFill>
                <a:latin typeface="+mj-lt"/>
                <a:ea typeface="+mj-ea"/>
                <a:cs typeface="+mj-cs"/>
              </a:rPr>
              <a:t>Wartezeit</a:t>
            </a:r>
            <a:r>
              <a:rPr b="1" dirty="0" kern="1200" lang="en-US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b="1" dirty="0" err="1" kern="1200" lang="en-US">
                <a:solidFill>
                  <a:srgbClr val="660066"/>
                </a:solidFill>
                <a:latin typeface="+mj-lt"/>
                <a:ea typeface="+mj-ea"/>
                <a:cs typeface="+mj-cs"/>
              </a:rPr>
              <a:t>Termin</a:t>
            </a:r>
            <a:endParaRPr b="1" dirty="0" kern="1200" lang="en-US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DE79F4-A4DF-4118-A403-B717F03F0832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lang="en-US" sz="2000"/>
              <a:t>Die </a:t>
            </a:r>
            <a:r>
              <a:rPr dirty="0" err="1" lang="en-US" sz="2000"/>
              <a:t>Wartezeit</a:t>
            </a:r>
            <a:r>
              <a:rPr dirty="0" lang="en-US" sz="2000"/>
              <a:t> auf </a:t>
            </a:r>
            <a:r>
              <a:rPr dirty="0" err="1" lang="en-US" sz="2000"/>
              <a:t>einen</a:t>
            </a:r>
            <a:r>
              <a:rPr dirty="0" lang="en-US" sz="2000"/>
              <a:t> </a:t>
            </a:r>
            <a:r>
              <a:rPr dirty="0" err="1" lang="en-US" sz="2000"/>
              <a:t>Facharzttermin</a:t>
            </a:r>
            <a:r>
              <a:rPr dirty="0" lang="en-US" sz="2000"/>
              <a:t> </a:t>
            </a:r>
            <a:r>
              <a:rPr dirty="0" err="1" lang="en-US" sz="2000"/>
              <a:t>beträgt</a:t>
            </a:r>
            <a:r>
              <a:rPr dirty="0" lang="en-US" sz="2000"/>
              <a:t> </a:t>
            </a:r>
            <a:r>
              <a:rPr dirty="0" err="1" lang="en-US" sz="2000"/>
              <a:t>meist</a:t>
            </a:r>
            <a:r>
              <a:rPr dirty="0" lang="en-US" sz="2000"/>
              <a:t> bis </a:t>
            </a:r>
            <a:r>
              <a:rPr dirty="0" err="1" lang="en-US" sz="2000"/>
              <a:t>zu</a:t>
            </a:r>
            <a:r>
              <a:rPr dirty="0" lang="en-US" sz="2000"/>
              <a:t> 1 Monat.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err="1" lang="en-US" sz="2000"/>
              <a:t>Viele</a:t>
            </a:r>
            <a:r>
              <a:rPr dirty="0" lang="en-US" sz="2000"/>
              <a:t> </a:t>
            </a:r>
            <a:r>
              <a:rPr dirty="0" err="1" lang="en-US" sz="2000"/>
              <a:t>Hausärzte</a:t>
            </a:r>
            <a:r>
              <a:rPr dirty="0" lang="en-US" sz="2000"/>
              <a:t> </a:t>
            </a:r>
            <a:r>
              <a:rPr dirty="0" err="1" lang="en-US" sz="2000"/>
              <a:t>unterstützen</a:t>
            </a:r>
            <a:r>
              <a:rPr dirty="0" lang="en-US" sz="2000"/>
              <a:t> </a:t>
            </a:r>
            <a:r>
              <a:rPr dirty="0" err="1" lang="en-US" sz="2000"/>
              <a:t>im</a:t>
            </a:r>
            <a:r>
              <a:rPr dirty="0" lang="en-US" sz="2000"/>
              <a:t> </a:t>
            </a:r>
            <a:r>
              <a:rPr dirty="0" err="1" lang="en-US" sz="2000"/>
              <a:t>Bedarfsfall</a:t>
            </a:r>
            <a:r>
              <a:rPr dirty="0" lang="en-US" sz="2000"/>
              <a:t> </a:t>
            </a:r>
            <a:r>
              <a:rPr dirty="0" err="1" lang="en-US" sz="2000"/>
              <a:t>ihre</a:t>
            </a:r>
            <a:r>
              <a:rPr dirty="0" lang="en-US" sz="2000"/>
              <a:t> </a:t>
            </a:r>
            <a:r>
              <a:rPr dirty="0" err="1" lang="en-US" sz="2000"/>
              <a:t>Patienten</a:t>
            </a:r>
            <a:r>
              <a:rPr dirty="0" lang="en-US" sz="2000"/>
              <a:t> </a:t>
            </a:r>
            <a:r>
              <a:rPr dirty="0" err="1" lang="en-US" sz="2000"/>
              <a:t>dabei</a:t>
            </a:r>
            <a:r>
              <a:rPr dirty="0" lang="en-US" sz="2000"/>
              <a:t>, </a:t>
            </a:r>
            <a:r>
              <a:rPr dirty="0" err="1" lang="en-US" sz="2000"/>
              <a:t>schneller</a:t>
            </a:r>
            <a:r>
              <a:rPr dirty="0" lang="en-US" sz="2000"/>
              <a:t> </a:t>
            </a:r>
            <a:r>
              <a:rPr dirty="0" err="1" lang="en-US" sz="2000"/>
              <a:t>einen</a:t>
            </a:r>
            <a:r>
              <a:rPr dirty="0" lang="en-US" sz="2000"/>
              <a:t> </a:t>
            </a:r>
            <a:r>
              <a:rPr dirty="0" err="1" lang="en-US" sz="2000"/>
              <a:t>Termin</a:t>
            </a:r>
            <a:r>
              <a:rPr dirty="0" lang="en-US" sz="2000"/>
              <a:t> </a:t>
            </a:r>
            <a:r>
              <a:rPr dirty="0" err="1" lang="en-US" sz="2000"/>
              <a:t>beim</a:t>
            </a:r>
            <a:r>
              <a:rPr dirty="0" lang="en-US" sz="2000"/>
              <a:t> </a:t>
            </a:r>
            <a:r>
              <a:rPr dirty="0" err="1" lang="en-US" sz="2000"/>
              <a:t>Kardiologen</a:t>
            </a:r>
            <a:r>
              <a:rPr dirty="0" lang="en-US" sz="2000"/>
              <a:t> </a:t>
            </a:r>
            <a:r>
              <a:rPr dirty="0" err="1" lang="en-US" sz="2000"/>
              <a:t>zu</a:t>
            </a:r>
            <a:r>
              <a:rPr dirty="0" lang="en-US" sz="2000"/>
              <a:t> </a:t>
            </a:r>
            <a:r>
              <a:rPr dirty="0" err="1" lang="en-US" sz="2000"/>
              <a:t>bekommen</a:t>
            </a:r>
            <a:r>
              <a:rPr dirty="0" lang="en-US" sz="2000"/>
              <a:t>.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8AADC38-41AB-482C-B8C3-6B9CD91B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150" dir="5400000" dist="19050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CD6F67-729F-45D2-9BB2-DB4CEE41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-2"/>
          <a:stretch/>
        </p:blipFill>
        <p:spPr>
          <a:xfrm>
            <a:off x="640080" y="2746075"/>
            <a:ext cx="5276088" cy="3291840"/>
          </a:xfrm>
          <a:prstGeom prst="rect">
            <a:avLst/>
          </a:prstGeom>
        </p:spPr>
      </p:pic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F599E84A-315D-4035-9490-083F6A0B492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96" y="2746075"/>
            <a:ext cx="4812411" cy="3542197"/>
          </a:xfrm>
        </p:spPr>
      </p:pic>
    </p:spTree>
    <p:extLst>
      <p:ext uri="{BB962C8B-B14F-4D97-AF65-F5344CB8AC3E}">
        <p14:creationId xmlns:p14="http://schemas.microsoft.com/office/powerpoint/2010/main" val="37206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E5F78-DB6D-46A0-BA0B-E8E4C130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948"/>
          </a:xfrm>
        </p:spPr>
        <p:txBody>
          <a:bodyPr/>
          <a:lstStyle/>
          <a:p>
            <a:r>
              <a:rPr lang="de-DE" dirty="0"/>
              <a:t>Untersuchungen zur Diagnoseabklärung</a:t>
            </a:r>
            <a:endParaRPr lang="de-AT" dirty="0"/>
          </a:p>
        </p:txBody>
      </p:sp>
      <p:graphicFrame>
        <p:nvGraphicFramePr>
          <p:cNvPr id="17" name="Inhaltsplatzhalter 2">
            <a:extLst>
              <a:ext uri="{FF2B5EF4-FFF2-40B4-BE49-F238E27FC236}">
                <a16:creationId xmlns:a16="http://schemas.microsoft.com/office/drawing/2014/main" id="{0ABB0659-9CC5-49E9-8322-4873F5E4E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653401"/>
              </p:ext>
            </p:extLst>
          </p:nvPr>
        </p:nvGraphicFramePr>
        <p:xfrm>
          <a:off x="838199" y="1199626"/>
          <a:ext cx="10825065" cy="475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ern: 5 Zacken 8">
            <a:extLst>
              <a:ext uri="{FF2B5EF4-FFF2-40B4-BE49-F238E27FC236}">
                <a16:creationId xmlns:a16="http://schemas.microsoft.com/office/drawing/2014/main" id="{CCE3B6EA-9BD6-4399-96DB-7403AD8D21B5}"/>
              </a:ext>
            </a:extLst>
          </p:cNvPr>
          <p:cNvSpPr/>
          <p:nvPr/>
        </p:nvSpPr>
        <p:spPr>
          <a:xfrm>
            <a:off x="3230999" y="5405334"/>
            <a:ext cx="914400" cy="914400"/>
          </a:xfrm>
          <a:prstGeom prst="star5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62BEF3BC-D892-493D-A2D1-EBC511C28072}"/>
              </a:ext>
            </a:extLst>
          </p:cNvPr>
          <p:cNvSpPr/>
          <p:nvPr/>
        </p:nvSpPr>
        <p:spPr>
          <a:xfrm>
            <a:off x="4283476" y="5405334"/>
            <a:ext cx="914400" cy="914400"/>
          </a:xfrm>
          <a:prstGeom prst="star5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A765EBFA-A416-437B-A43B-8DC6D90A40EF}"/>
              </a:ext>
            </a:extLst>
          </p:cNvPr>
          <p:cNvSpPr/>
          <p:nvPr/>
        </p:nvSpPr>
        <p:spPr>
          <a:xfrm>
            <a:off x="5393092" y="5405334"/>
            <a:ext cx="914400" cy="914400"/>
          </a:xfrm>
          <a:prstGeom prst="star5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FF615566-33A5-4330-B425-87AA6214B4E4}"/>
              </a:ext>
            </a:extLst>
          </p:cNvPr>
          <p:cNvSpPr/>
          <p:nvPr/>
        </p:nvSpPr>
        <p:spPr>
          <a:xfrm>
            <a:off x="6462347" y="5405334"/>
            <a:ext cx="914400" cy="863781"/>
          </a:xfrm>
          <a:prstGeom prst="star5">
            <a:avLst/>
          </a:prstGeom>
          <a:gradFill>
            <a:gsLst>
              <a:gs pos="60000">
                <a:srgbClr val="660066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DEA4217F-BAE6-4544-9760-563C1C9944EF}"/>
              </a:ext>
            </a:extLst>
          </p:cNvPr>
          <p:cNvSpPr/>
          <p:nvPr/>
        </p:nvSpPr>
        <p:spPr>
          <a:xfrm>
            <a:off x="7548380" y="5354715"/>
            <a:ext cx="914400" cy="9144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22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e-DE" sz="5200"/>
              <a:t>Zweite Meinung</a:t>
            </a:r>
            <a:endParaRPr lang="de-AT" sz="520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02AFA84-9352-4979-BBCD-91F309E7A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11949"/>
              </p:ext>
            </p:extLst>
          </p:nvPr>
        </p:nvGraphicFramePr>
        <p:xfrm>
          <a:off x="838200" y="1276350"/>
          <a:ext cx="10515600" cy="558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34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895DA16-0FA3-42EE-8804-A491297A75D3}"/>
              </a:ext>
            </a:extLst>
          </p:cNvPr>
          <p:cNvSpPr/>
          <p:nvPr/>
        </p:nvSpPr>
        <p:spPr>
          <a:xfrm>
            <a:off x="0" y="0"/>
            <a:ext cx="3565321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A39222-C003-4F30-8DA6-A437AF09B4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12" y="0"/>
            <a:ext cx="3498209" cy="6858000"/>
          </a:xfrm>
          <a:solidFill>
            <a:srgbClr val="00B0F0"/>
          </a:solidFill>
        </p:spPr>
        <p:txBody>
          <a:bodyPr anchor="t">
            <a:normAutofit/>
          </a:bodyPr>
          <a:lstStyle/>
          <a:p>
            <a:br>
              <a:rPr lang="de-DE" dirty="0">
                <a:solidFill>
                  <a:schemeClr val="bg1"/>
                </a:solidFill>
              </a:rPr>
            </a:br>
            <a:br>
              <a:rPr lang="de-DE" dirty="0">
                <a:solidFill>
                  <a:schemeClr val="bg1"/>
                </a:solidFill>
              </a:rPr>
            </a:br>
            <a:br>
              <a:rPr lang="de-DE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Handlungs-empfehlungen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3C7A9E-492E-498D-AC51-B78A1B92DC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42827" y="1233182"/>
            <a:ext cx="7818538" cy="4681057"/>
          </a:xfrm>
        </p:spPr>
        <p:txBody>
          <a:bodyPr>
            <a:noAutofit/>
          </a:bodyPr>
          <a:lstStyle/>
          <a:p>
            <a:r>
              <a:rPr lang="de-DE" sz="3200" dirty="0"/>
              <a:t>Mehr Kassenplätze für Kardiologen</a:t>
            </a:r>
          </a:p>
          <a:p>
            <a:r>
              <a:rPr lang="de-DE" sz="3200" dirty="0"/>
              <a:t>Mehr Echolabore</a:t>
            </a:r>
          </a:p>
          <a:p>
            <a:r>
              <a:rPr lang="de-DE" sz="3200" dirty="0"/>
              <a:t>mehr verpflichtende Echo-Fortbildungen für Kardiologen</a:t>
            </a:r>
          </a:p>
          <a:p>
            <a:r>
              <a:rPr lang="de-AT" sz="3200" dirty="0"/>
              <a:t>Zusammenarbeit zwischen Hausärzten und Fachärzten im niedergelassenen Bereich und im Spitalsbereich sollte gefördert werden, z.B. durch gemeinsame Fortbildungen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2AA9F8-5A59-4AEA-94F7-3CD72AAD9C3C}"/>
              </a:ext>
            </a:extLst>
          </p:cNvPr>
          <p:cNvSpPr txBox="1"/>
          <p:nvPr/>
        </p:nvSpPr>
        <p:spPr>
          <a:xfrm>
            <a:off x="167780" y="3934438"/>
            <a:ext cx="187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Diagnose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5317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A662A-A2F4-468B-BE1A-3A19D862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3607"/>
          </a:xfrm>
          <a:solidFill>
            <a:srgbClr val="660066"/>
          </a:solid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 Black" panose="020B0A04020102020204" pitchFamily="34" charset="0"/>
              </a:rPr>
              <a:t>Teilnehmende Ärzte</a:t>
            </a:r>
            <a:br>
              <a:rPr lang="de-DE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de-DE" sz="2000" dirty="0">
                <a:solidFill>
                  <a:schemeClr val="bg1"/>
                </a:solidFill>
                <a:latin typeface="Arial Black" panose="020B0A04020102020204" pitchFamily="34" charset="0"/>
              </a:rPr>
              <a:t>(27 inhaltliche Fragen)</a:t>
            </a:r>
            <a:endParaRPr lang="de-A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96C90C-3071-47F3-A92D-9073B3DA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022"/>
            <a:ext cx="10515600" cy="43649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b="1" dirty="0"/>
              <a:t>Gesamtzahl: 			    44</a:t>
            </a:r>
          </a:p>
          <a:p>
            <a:pPr lvl="1"/>
            <a:r>
              <a:rPr lang="de-DE" sz="2800" dirty="0"/>
              <a:t>Internisten:			       5</a:t>
            </a:r>
          </a:p>
          <a:p>
            <a:pPr lvl="1"/>
            <a:r>
              <a:rPr lang="de-DE" sz="2800" dirty="0"/>
              <a:t>Kardiologen:			     20</a:t>
            </a:r>
          </a:p>
          <a:p>
            <a:pPr lvl="1"/>
            <a:r>
              <a:rPr lang="de-DE" sz="2800" dirty="0"/>
              <a:t>Herzchirurgen:		                    7</a:t>
            </a:r>
          </a:p>
          <a:p>
            <a:pPr lvl="1"/>
            <a:r>
              <a:rPr lang="de-DE" sz="2800" dirty="0"/>
              <a:t>Allgemeinmediziner:		     11</a:t>
            </a:r>
          </a:p>
          <a:p>
            <a:pPr lvl="1"/>
            <a:r>
              <a:rPr lang="de-DE" sz="2800" dirty="0"/>
              <a:t>Psychologen auf Herzstation:        1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19 Niedergelassen		23 Krankenhaus	          2 Tertiärzentrum</a:t>
            </a:r>
          </a:p>
          <a:p>
            <a:pPr marL="0" indent="0">
              <a:buNone/>
            </a:pPr>
            <a:r>
              <a:rPr lang="de-DE" dirty="0"/>
              <a:t>28 Männer 			16 Frauen</a:t>
            </a:r>
          </a:p>
          <a:p>
            <a:pPr marL="0" indent="0">
              <a:buNone/>
            </a:pPr>
            <a:r>
              <a:rPr lang="de-DE" dirty="0"/>
              <a:t>15 Deutschland		29 Österreich</a:t>
            </a:r>
          </a:p>
        </p:txBody>
      </p:sp>
    </p:spTree>
    <p:extLst>
      <p:ext uri="{BB962C8B-B14F-4D97-AF65-F5344CB8AC3E}">
        <p14:creationId xmlns:p14="http://schemas.microsoft.com/office/powerpoint/2010/main" val="103661538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D96C1-6562-4CBD-A986-909B274B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 rot="10800000">
            <a:off x="5251507" y="3429000"/>
            <a:ext cx="6102292" cy="1142693"/>
          </a:xfrm>
        </p:spPr>
        <p:txBody>
          <a:bodyPr>
            <a:normAutofit/>
          </a:bodyPr>
          <a:lstStyle/>
          <a:p>
            <a:r>
              <a:rPr b="1" dirty="0" lang="de-DE" sz="3400">
                <a:solidFill>
                  <a:srgbClr val="800080"/>
                </a:solidFill>
              </a:rPr>
              <a:t>Behandlung</a:t>
            </a:r>
            <a:endParaRPr b="1" dirty="0" lang="de-AT" sz="3400">
              <a:solidFill>
                <a:srgbClr val="800080"/>
              </a:solidFill>
            </a:endParaRPr>
          </a:p>
        </p:txBody>
      </p:sp>
      <p:pic>
        <p:nvPicPr>
          <p:cNvPr descr="Ein Bild, das Person, drinnen, Krankenhauszimmer, Szene enthält.&#10;&#10;Automatisch generierte Beschreibung" id="5" name="Grafik 4">
            <a:extLst>
              <a:ext uri="{FF2B5EF4-FFF2-40B4-BE49-F238E27FC236}">
                <a16:creationId xmlns:a16="http://schemas.microsoft.com/office/drawing/2014/main" id="{9881DDBC-30C5-4A67-A90D-C8D684553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" r="-2"/>
          <a:stretch/>
        </p:blipFill>
        <p:spPr>
          <a:xfrm>
            <a:off x="-107629" y="0"/>
            <a:ext cx="4962228" cy="687762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3925AE-385B-4070-9A4A-9C08F2DAFA77}"/>
              </a:ext>
            </a:extLst>
          </p:cNvPr>
          <p:cNvSpPr txBox="1"/>
          <p:nvPr/>
        </p:nvSpPr>
        <p:spPr>
          <a:xfrm>
            <a:off x="5050173" y="1300294"/>
            <a:ext cx="191269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 lang="de-DE" sz="11500">
                <a:ln w="0"/>
                <a:solidFill>
                  <a:srgbClr val="660066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latin panose="020F0502020204030204" typeface="Calibri"/>
              </a:rPr>
              <a:t>3</a:t>
            </a:r>
            <a:r>
              <a:rPr b="1" baseline="0" cap="none" dirty="0" i="0" kern="1200" kumimoji="0" lang="de-DE" noProof="0" normalizeH="0" spc="0" strike="noStrike" sz="11500" u="none">
                <a:ln w="0"/>
                <a:solidFill>
                  <a:srgbClr val="660066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57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Rahmenbedingungen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2009515"/>
            <a:ext cx="7682524" cy="3820762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Über die Hälfte der Ärzte gibt an, keine finanzielle Limitierung bei Herzklappeneingriffen zu haben. </a:t>
            </a:r>
          </a:p>
          <a:p>
            <a:pPr marL="342900" lvl="1" indent="-342900">
              <a:spcBef>
                <a:spcPts val="1000"/>
              </a:spcBef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Rund 3/4 der Ärzte halten von den ärztlichen Gesellschaften vorgegebene standardisierte Abläufe in der Patientenbehandlung für sinnvoll.</a:t>
            </a:r>
          </a:p>
          <a:p>
            <a:pPr marL="342900" lvl="1" indent="-342900">
              <a:spcBef>
                <a:spcPts val="1000"/>
              </a:spcBef>
            </a:pPr>
            <a:endParaRPr lang="de-DE" sz="24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de-DE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Ärzte bewerten zu 71 % die Qualitätskontrolle für Ärzte/ Krankenhäuser als ausreichend.</a:t>
            </a:r>
          </a:p>
          <a:p>
            <a:pPr marL="342900" lvl="1" indent="-342900">
              <a:spcBef>
                <a:spcPts val="1000"/>
              </a:spcBef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1000"/>
              </a:spcBef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pPr marL="228600" lvl="1">
              <a:spcBef>
                <a:spcPts val="1000"/>
              </a:spcBef>
            </a:pP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endParaRPr lang="de-AT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BB0B028-8032-4434-9945-AB9B91A638B6}"/>
              </a:ext>
            </a:extLst>
          </p:cNvPr>
          <p:cNvGraphicFramePr/>
          <p:nvPr/>
        </p:nvGraphicFramePr>
        <p:xfrm>
          <a:off x="6750338" y="1318846"/>
          <a:ext cx="5668706" cy="422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48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Wartezeit nach Diagnose bis OP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690688"/>
            <a:ext cx="5693229" cy="132556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de-DE" sz="2800" dirty="0"/>
              <a:t>Ärzte:</a:t>
            </a:r>
          </a:p>
          <a:p>
            <a:pPr marL="228600" lvl="1">
              <a:spcBef>
                <a:spcPts val="1000"/>
              </a:spcBef>
            </a:pPr>
            <a:endParaRPr lang="de-DE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endParaRPr lang="de-AT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B3139806-FB5A-47CD-B4F7-734A9B055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048919"/>
              </p:ext>
            </p:extLst>
          </p:nvPr>
        </p:nvGraphicFramePr>
        <p:xfrm>
          <a:off x="96806" y="2488226"/>
          <a:ext cx="5693230" cy="30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6000545-E54B-4053-BEAA-3E98C87EF52A}"/>
              </a:ext>
            </a:extLst>
          </p:cNvPr>
          <p:cNvSpPr txBox="1">
            <a:spLocks/>
          </p:cNvSpPr>
          <p:nvPr/>
        </p:nvSpPr>
        <p:spPr>
          <a:xfrm>
            <a:off x="6253841" y="1681508"/>
            <a:ext cx="569322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sz="2800" dirty="0"/>
              <a:t>Patienten:</a:t>
            </a:r>
          </a:p>
          <a:p>
            <a:pPr marL="228600" lvl="1">
              <a:spcBef>
                <a:spcPts val="1000"/>
              </a:spcBef>
            </a:pPr>
            <a:endParaRPr lang="de-DE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endParaRPr lang="de-AT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B87890C-97D1-41F9-8B59-0B9972DF2D72}"/>
              </a:ext>
            </a:extLst>
          </p:cNvPr>
          <p:cNvGraphicFramePr/>
          <p:nvPr/>
        </p:nvGraphicFramePr>
        <p:xfrm>
          <a:off x="6096000" y="2378564"/>
          <a:ext cx="6183085" cy="318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503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9" y="240726"/>
            <a:ext cx="10255898" cy="861591"/>
          </a:xfrm>
        </p:spPr>
        <p:txBody>
          <a:bodyPr>
            <a:normAutofit/>
          </a:bodyPr>
          <a:lstStyle/>
          <a:p>
            <a:r>
              <a:rPr lang="de-DE" sz="4000" dirty="0"/>
              <a:t>Kommunikation Mediziner - Patient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859" y="1267697"/>
            <a:ext cx="5892281" cy="98615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de-DE" sz="2000" dirty="0">
                <a:solidFill>
                  <a:srgbClr val="000000"/>
                </a:solidFill>
                <a:cs typeface="Calibri" panose="020F0502020204030204" pitchFamily="34" charset="0"/>
              </a:rPr>
              <a:t>Auch als Ansprechpartner im Krankenhaus spielt der Herzchirurg mit 61 % die größte Rolle.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dirty="0"/>
          </a:p>
          <a:p>
            <a:endParaRPr lang="de-AT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A224BE92-63FE-4352-88A8-E3F5C16F12D5}"/>
              </a:ext>
            </a:extLst>
          </p:cNvPr>
          <p:cNvGraphicFramePr/>
          <p:nvPr/>
        </p:nvGraphicFramePr>
        <p:xfrm>
          <a:off x="0" y="2223727"/>
          <a:ext cx="5871026" cy="275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BAAE479-1479-47AB-9B90-705F0A01DB90}"/>
              </a:ext>
            </a:extLst>
          </p:cNvPr>
          <p:cNvGraphicFramePr/>
          <p:nvPr/>
        </p:nvGraphicFramePr>
        <p:xfrm>
          <a:off x="6096000" y="2179357"/>
          <a:ext cx="6096000" cy="333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BC6903E3-1BDA-4C5F-8183-3A14FFFD1DF9}"/>
              </a:ext>
            </a:extLst>
          </p:cNvPr>
          <p:cNvSpPr txBox="1"/>
          <p:nvPr/>
        </p:nvSpPr>
        <p:spPr>
          <a:xfrm>
            <a:off x="356641" y="5785380"/>
            <a:ext cx="11530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cs typeface="Calibri" panose="020F0502020204030204" pitchFamily="34" charset="0"/>
              </a:rPr>
              <a:t>52 % der Patienten sprechen sich dafür aus, dass die Ansprechpartner für PatientInnen bundesweit einheitlich geregelt sein sollten.</a:t>
            </a: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0E0A31-C2B7-4BB4-88ED-BFD5643C5061}"/>
              </a:ext>
            </a:extLst>
          </p:cNvPr>
          <p:cNvSpPr txBox="1"/>
          <p:nvPr/>
        </p:nvSpPr>
        <p:spPr>
          <a:xfrm>
            <a:off x="356641" y="1268963"/>
            <a:ext cx="57393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cs typeface="Calibri" panose="020F0502020204030204" pitchFamily="34" charset="0"/>
              </a:rPr>
              <a:t>Bei knapp 51 % der Patienten hat der Herzchirurg zu Eingriff und HK beraten.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47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7" y="339977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Kommunikation Mediziner - Patient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26" y="1805998"/>
            <a:ext cx="6945126" cy="3854266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de-DE" dirty="0"/>
              <a:t>Die befragten Ärzte geben an, die Behandlungsoptionen ziemlich ausführlich (76/100) mit ihren Patienten zu besprechen.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dirty="0"/>
          </a:p>
          <a:p>
            <a:pPr marL="0" lvl="1" indent="0">
              <a:spcBef>
                <a:spcPts val="1000"/>
              </a:spcBef>
              <a:buNone/>
            </a:pPr>
            <a:r>
              <a:rPr lang="de-DE" dirty="0"/>
              <a:t>Lediglich 52 % der Patienten geben an, dass ihnen Behandlungsmöglichkeiten aufgezeigt wurden.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dirty="0"/>
          </a:p>
          <a:p>
            <a:pPr marL="0" lvl="1" indent="0">
              <a:spcBef>
                <a:spcPts val="1000"/>
              </a:spcBef>
              <a:buNone/>
            </a:pPr>
            <a:r>
              <a:rPr lang="de-DE" dirty="0"/>
              <a:t>Die befragten Patienten möchten stark in die Entscheidung über die Behandlungsmethode einbezogen werden (85 von 100). 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sz="2800" dirty="0"/>
          </a:p>
          <a:p>
            <a:pPr marL="228600" lvl="1">
              <a:spcBef>
                <a:spcPts val="1000"/>
              </a:spcBef>
            </a:pPr>
            <a:endParaRPr lang="de-DE" sz="2800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endParaRPr lang="de-AT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9903007-C867-4630-9660-FAF3C3255628}"/>
              </a:ext>
            </a:extLst>
          </p:cNvPr>
          <p:cNvGraphicFramePr/>
          <p:nvPr/>
        </p:nvGraphicFramePr>
        <p:xfrm>
          <a:off x="6252028" y="1611021"/>
          <a:ext cx="6399763" cy="424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532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/>
              <a:t>Herzteam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1" y="1788304"/>
            <a:ext cx="5823857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de-DE" dirty="0"/>
              <a:t>Die Zusammenarbeit im </a:t>
            </a:r>
            <a:r>
              <a:rPr lang="de-DE" dirty="0" err="1"/>
              <a:t>Herzteam</a:t>
            </a:r>
            <a:r>
              <a:rPr lang="de-DE" dirty="0"/>
              <a:t> bewerten Ärzte als ziemlich gut (71/100).</a:t>
            </a:r>
          </a:p>
          <a:p>
            <a:pPr marL="228600" lvl="1">
              <a:spcBef>
                <a:spcPts val="1000"/>
              </a:spcBef>
            </a:pPr>
            <a:endParaRPr lang="de-DE" dirty="0"/>
          </a:p>
          <a:p>
            <a:pPr marL="228600" lvl="1">
              <a:spcBef>
                <a:spcPts val="1000"/>
              </a:spcBef>
            </a:pPr>
            <a:r>
              <a:rPr lang="de-DE" sz="2400" dirty="0"/>
              <a:t>55 % der befragten Patienten wissen </a:t>
            </a:r>
            <a:r>
              <a:rPr lang="de-DE" sz="2400" b="1" u="sng" dirty="0"/>
              <a:t>nicht</a:t>
            </a:r>
            <a:r>
              <a:rPr lang="de-DE" sz="2400" dirty="0"/>
              <a:t>, was ein „Herz-Team“ ist.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DE" dirty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de-DE" dirty="0"/>
              <a:t>77 % der Patienten geben an, vor der Entscheidung über die Behandlung </a:t>
            </a:r>
            <a:r>
              <a:rPr lang="de-DE" b="1" u="sng" dirty="0"/>
              <a:t>keinen</a:t>
            </a:r>
            <a:r>
              <a:rPr lang="de-DE" dirty="0"/>
              <a:t> Kontakt zu Mitgliedern des Herzteams gehabt zu haben. </a:t>
            </a: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endParaRPr lang="de-AT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E8E7414-78B9-473E-B1E6-9DE096D5E7EE}"/>
              </a:ext>
            </a:extLst>
          </p:cNvPr>
          <p:cNvGraphicFramePr/>
          <p:nvPr/>
        </p:nvGraphicFramePr>
        <p:xfrm>
          <a:off x="6344815" y="1927518"/>
          <a:ext cx="5681306" cy="407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36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241792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Dauer Krankenhausaufenthalt</a:t>
            </a:r>
            <a:br>
              <a:rPr lang="de-DE" dirty="0"/>
            </a:br>
            <a:r>
              <a:rPr lang="de-DE" sz="3100" dirty="0"/>
              <a:t>Patienten geben folgende Aufenthaltsdauer an:</a:t>
            </a:r>
            <a:endParaRPr lang="de-AT" sz="31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B0ADC72-DC06-46F6-A1DD-2BF212789A02}"/>
              </a:ext>
            </a:extLst>
          </p:cNvPr>
          <p:cNvGraphicFramePr/>
          <p:nvPr/>
        </p:nvGraphicFramePr>
        <p:xfrm>
          <a:off x="4152482" y="1567355"/>
          <a:ext cx="7695841" cy="504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5461AD21-1EFA-4F83-9DDB-BD8FB583A4BD}"/>
              </a:ext>
            </a:extLst>
          </p:cNvPr>
          <p:cNvSpPr txBox="1"/>
          <p:nvPr/>
        </p:nvSpPr>
        <p:spPr>
          <a:xfrm>
            <a:off x="343677" y="3429000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80 % der befragten Patienten wurden nach der OP </a:t>
            </a:r>
            <a:r>
              <a:rPr lang="de-DE" sz="1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ein anderes Krankenhaus verlegt. </a:t>
            </a:r>
          </a:p>
        </p:txBody>
      </p:sp>
    </p:spTree>
    <p:extLst>
      <p:ext uri="{BB962C8B-B14F-4D97-AF65-F5344CB8AC3E}">
        <p14:creationId xmlns:p14="http://schemas.microsoft.com/office/powerpoint/2010/main" val="3529158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365125"/>
            <a:ext cx="10806404" cy="1706271"/>
          </a:xfrm>
        </p:spPr>
        <p:txBody>
          <a:bodyPr>
            <a:normAutofit fontScale="90000"/>
          </a:bodyPr>
          <a:lstStyle/>
          <a:p>
            <a:r>
              <a:rPr lang="de-DE" dirty="0"/>
              <a:t>Entlassung aus Krankenhaus</a:t>
            </a:r>
            <a:br>
              <a:rPr lang="de-DE" dirty="0"/>
            </a:br>
            <a:r>
              <a:rPr lang="de-DE" sz="3400" dirty="0"/>
              <a:t>Informationen in den Entlassungspapieren laut Patienten: </a:t>
            </a:r>
            <a:br>
              <a:rPr lang="de-DE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1" y="1743152"/>
            <a:ext cx="7520474" cy="2615746"/>
          </a:xfrm>
        </p:spPr>
        <p:txBody>
          <a:bodyPr>
            <a:normAutofit/>
          </a:bodyPr>
          <a:lstStyle/>
          <a:p>
            <a:pPr lvl="1" indent="-457200"/>
            <a:endParaRPr lang="de-DE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/>
            <a:endParaRPr lang="de-DE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endParaRPr lang="de-AT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1960C97-F70A-4D3D-BA2B-58755F56E279}"/>
              </a:ext>
            </a:extLst>
          </p:cNvPr>
          <p:cNvGraphicFramePr/>
          <p:nvPr/>
        </p:nvGraphicFramePr>
        <p:xfrm>
          <a:off x="5117323" y="1583959"/>
          <a:ext cx="7597192" cy="439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3FA9AAC4-CE0D-4138-BB60-6D09BF6D2657}"/>
              </a:ext>
            </a:extLst>
          </p:cNvPr>
          <p:cNvSpPr txBox="1"/>
          <p:nvPr/>
        </p:nvSpPr>
        <p:spPr>
          <a:xfrm>
            <a:off x="658585" y="6068143"/>
            <a:ext cx="111656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>
              <a:lnSpc>
                <a:spcPct val="90000"/>
              </a:lnSpc>
              <a:spcBef>
                <a:spcPts val="500"/>
              </a:spcBef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Davon hätten sich 85 % in den Entlassungspapieren Informationen gewünscht.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E4B0E0-875E-42A1-8161-883810333883}"/>
              </a:ext>
            </a:extLst>
          </p:cNvPr>
          <p:cNvSpPr txBox="1"/>
          <p:nvPr/>
        </p:nvSpPr>
        <p:spPr>
          <a:xfrm>
            <a:off x="185834" y="3051025"/>
            <a:ext cx="647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31 % der Patienten haben keine Informationen über den weiteren Umgang mit Ihrer Erkrankung und die nächsten Schritte mit den Entlassungspapieren bekommen.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9236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Corona:</a:t>
            </a:r>
            <a:br>
              <a:rPr lang="de-DE" dirty="0"/>
            </a:br>
            <a:r>
              <a:rPr lang="de-DE" sz="3200" dirty="0"/>
              <a:t>OP-Termine während der Corona-Pandemie laut Patienten: </a:t>
            </a:r>
            <a:endParaRPr lang="de-AT" sz="32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1A8765B-25BC-403E-8D87-AC2AD027E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501653"/>
              </p:ext>
            </p:extLst>
          </p:nvPr>
        </p:nvGraphicFramePr>
        <p:xfrm>
          <a:off x="1903445" y="1690688"/>
          <a:ext cx="7791061" cy="488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43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F5B32DD-5FB1-4240-9476-CA07F950229F}"/>
              </a:ext>
            </a:extLst>
          </p:cNvPr>
          <p:cNvSpPr/>
          <p:nvPr/>
        </p:nvSpPr>
        <p:spPr>
          <a:xfrm>
            <a:off x="-1" y="-1"/>
            <a:ext cx="3523377" cy="69376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A39222-C003-4F30-8DA6-A437AF09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1945" y="1375794"/>
            <a:ext cx="3414315" cy="219791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Handlungs-empfehlungen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3C7A9E-492E-498D-AC51-B78A1B92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490" y="654341"/>
            <a:ext cx="8300027" cy="6040074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Keine finanzielle Limitierung bei Herzklappen-Eingriffen.</a:t>
            </a:r>
          </a:p>
          <a:p>
            <a:r>
              <a:rPr lang="de-DE" dirty="0"/>
              <a:t>Erarbeitung standardisierter Behandlungsabläufe im Krankenhaus durch kardiologische und herzchirurgische Gesellschaften, der folgende Punkte enthalten sollte.</a:t>
            </a:r>
          </a:p>
          <a:p>
            <a:pPr lvl="1"/>
            <a:r>
              <a:rPr lang="de-DE" dirty="0"/>
              <a:t>Diagnose - Patient erhalt nach der Diagnose von seinem behandelnden Arzt Infomaterial über die Diagnose sowie Behandlungsmöglichkeiten zum Lesen mit.</a:t>
            </a:r>
          </a:p>
          <a:p>
            <a:pPr lvl="1"/>
            <a:r>
              <a:rPr lang="de-DE" dirty="0"/>
              <a:t>Existenz, Bedeutung und Aufgabe des Herzteams muss dem Patienten im Infomaterial deutlich gemacht werden</a:t>
            </a:r>
          </a:p>
          <a:p>
            <a:pPr lvl="1"/>
            <a:r>
              <a:rPr lang="de-DE" dirty="0"/>
              <a:t>Frühestens am nächsten Tag Erläuterung der Diagnose und Behandlungsmöglichkeiten durch MTA/ Krankenschwester – Patient zusammen mit Familienmitglied bzw. Vertrauensperson</a:t>
            </a:r>
          </a:p>
          <a:p>
            <a:pPr lvl="1"/>
            <a:r>
              <a:rPr lang="de-DE" dirty="0"/>
              <a:t>Danach Entscheidung gemeinsam mit dem </a:t>
            </a:r>
            <a:r>
              <a:rPr lang="de-DE" dirty="0" err="1"/>
              <a:t>Herzteam</a:t>
            </a:r>
            <a:r>
              <a:rPr lang="de-DE" dirty="0"/>
              <a:t>, bestehend zumindest aus Kardiologe und Herzchirurg, über Behandlung</a:t>
            </a:r>
          </a:p>
          <a:p>
            <a:pPr lvl="1"/>
            <a:r>
              <a:rPr lang="de-DE" dirty="0"/>
              <a:t>Mit den Entlassungspapieren den Patienten Informationsmaterial u.a. über nächste Schritte, mögliche psychische Folgen und Kontakte zu Psychologen und Familientherapeuten mitgeben</a:t>
            </a:r>
          </a:p>
          <a:p>
            <a:pPr marL="228600" lvl="1">
              <a:spcBef>
                <a:spcPts val="1000"/>
              </a:spcBef>
            </a:pPr>
            <a:r>
              <a:rPr lang="de-DE" sz="2800" dirty="0"/>
              <a:t>Mehr psychotherapeutische Kassenplätze für Traumatherapie.</a:t>
            </a:r>
          </a:p>
          <a:p>
            <a:pPr marL="228600" lvl="1">
              <a:spcBef>
                <a:spcPts val="1000"/>
              </a:spcBef>
            </a:pPr>
            <a:r>
              <a:rPr lang="de-DE" sz="2800" dirty="0"/>
              <a:t>In jedem Herzzentrum sollte mindestens eine Herzklappenstation mit geschultem interdisziplinärem Personal (</a:t>
            </a:r>
            <a:r>
              <a:rPr lang="de-DE" sz="2800" dirty="0" err="1"/>
              <a:t>Physio</a:t>
            </a:r>
            <a:r>
              <a:rPr lang="de-DE" sz="2800" dirty="0"/>
              <a:t>, </a:t>
            </a:r>
            <a:r>
              <a:rPr lang="de-DE" sz="2800" dirty="0" err="1"/>
              <a:t>Kardio</a:t>
            </a:r>
            <a:r>
              <a:rPr lang="de-DE" sz="2800" dirty="0"/>
              <a:t>, Psycho) existieren. </a:t>
            </a:r>
          </a:p>
          <a:p>
            <a:pPr marL="228600" lvl="1">
              <a:spcBef>
                <a:spcPts val="1000"/>
              </a:spcBef>
            </a:pPr>
            <a:r>
              <a:rPr lang="de-DE" sz="2800" dirty="0"/>
              <a:t>Verpflichtende Fortbildungen für Fachärzte (Kardiologen / Herzchirurgen) zum Thema: „Wie sag ich‘s meinem Patienten(empathisch)“.</a:t>
            </a:r>
          </a:p>
          <a:p>
            <a:pPr marL="228600" lvl="1">
              <a:spcBef>
                <a:spcPts val="1000"/>
              </a:spcBef>
            </a:pPr>
            <a:r>
              <a:rPr lang="de-DE" sz="2800" dirty="0"/>
              <a:t>Aus Kostengründen und um die Kernkompetenz der Herzzentren zu wahren Verlegung von HK-Patienten aus den Herzzentren in kooperierende Krankenhäuser (Status Quo Berlin).</a:t>
            </a: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73C714-E701-4FE8-80A3-C9B9215C416D}"/>
              </a:ext>
            </a:extLst>
          </p:cNvPr>
          <p:cNvSpPr txBox="1"/>
          <p:nvPr/>
        </p:nvSpPr>
        <p:spPr>
          <a:xfrm>
            <a:off x="150482" y="3884103"/>
            <a:ext cx="262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Behandlung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4327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7A545-55CD-4F43-A3FC-F769E5CE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4905"/>
          </a:xfrm>
          <a:solidFill>
            <a:srgbClr val="660066"/>
          </a:solid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 Black" panose="020B0A04020102020204" pitchFamily="34" charset="0"/>
              </a:rPr>
              <a:t>Teilnehmende Patienten/ Angehörige</a:t>
            </a:r>
            <a:br>
              <a:rPr lang="de-DE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de-DE" sz="2000" dirty="0">
                <a:solidFill>
                  <a:schemeClr val="bg1"/>
                </a:solidFill>
                <a:latin typeface="Arial Black" panose="020B0A04020102020204" pitchFamily="34" charset="0"/>
              </a:rPr>
              <a:t>(66 inhaltliche Fragen)</a:t>
            </a:r>
            <a:endParaRPr lang="de-A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AA0A7-F12E-4B7E-B04E-791C8A8547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Gesamtzahl:			           111</a:t>
            </a:r>
          </a:p>
          <a:p>
            <a:pPr marL="0" indent="0">
              <a:buNone/>
            </a:pPr>
            <a:r>
              <a:rPr lang="de-DE" sz="2200" dirty="0"/>
              <a:t>Herzklappenpatient:		               104</a:t>
            </a:r>
          </a:p>
          <a:p>
            <a:pPr lvl="1"/>
            <a:r>
              <a:rPr lang="de-DE" sz="1600" dirty="0"/>
              <a:t>Aortenstenose	                     		47</a:t>
            </a:r>
          </a:p>
          <a:p>
            <a:pPr lvl="1"/>
            <a:r>
              <a:rPr lang="de-DE" sz="1600" dirty="0"/>
              <a:t>Aorteninsuffizienz		38</a:t>
            </a:r>
          </a:p>
          <a:p>
            <a:pPr lvl="1"/>
            <a:r>
              <a:rPr lang="de-DE" sz="1600" dirty="0"/>
              <a:t>Mitralinsuffizienz		32</a:t>
            </a:r>
          </a:p>
          <a:p>
            <a:pPr lvl="1"/>
            <a:r>
              <a:rPr lang="de-DE" sz="1600" dirty="0"/>
              <a:t>Trikuspidalklappe	  	  6</a:t>
            </a:r>
          </a:p>
          <a:p>
            <a:pPr lvl="1"/>
            <a:r>
              <a:rPr lang="de-DE" sz="1600" dirty="0" err="1"/>
              <a:t>Pulmonalklappe</a:t>
            </a:r>
            <a:r>
              <a:rPr lang="de-DE" sz="1600" dirty="0"/>
              <a:t>		  1</a:t>
            </a:r>
          </a:p>
          <a:p>
            <a:pPr lvl="1"/>
            <a:r>
              <a:rPr lang="de-DE" sz="1600" dirty="0"/>
              <a:t>fehlende Herzklappe		  1</a:t>
            </a:r>
          </a:p>
          <a:p>
            <a:pPr marL="0" indent="0">
              <a:buNone/>
            </a:pPr>
            <a:r>
              <a:rPr lang="de-DE" sz="2400" dirty="0"/>
              <a:t>Herzpatient:		 	                  4</a:t>
            </a:r>
          </a:p>
          <a:p>
            <a:pPr marL="0" indent="0">
              <a:buNone/>
            </a:pPr>
            <a:r>
              <a:rPr lang="de-DE" sz="1900" dirty="0"/>
              <a:t>         </a:t>
            </a:r>
            <a:r>
              <a:rPr lang="de-DE" sz="1600" dirty="0"/>
              <a:t>Herzinsuffizienz, Linksschenkelblock</a:t>
            </a:r>
          </a:p>
          <a:p>
            <a:pPr marL="0" indent="0">
              <a:buNone/>
            </a:pPr>
            <a:r>
              <a:rPr lang="de-DE" sz="2400" dirty="0"/>
              <a:t>Angehörige/r:     	                                                  3</a:t>
            </a:r>
          </a:p>
          <a:p>
            <a:pPr marL="457200" lvl="1" indent="0">
              <a:buNone/>
            </a:pPr>
            <a:endParaRPr lang="de-DE" sz="4700" dirty="0"/>
          </a:p>
          <a:p>
            <a:pPr marL="0" indent="0">
              <a:buNone/>
            </a:pPr>
            <a:r>
              <a:rPr lang="de-DE" sz="2400" dirty="0"/>
              <a:t>65 Marcoumar-Pat.         63 INR-Selbsttester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2400" dirty="0"/>
              <a:t>43 Deutschland	            67 Österreich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25BE52-86CE-44CE-B421-1AA696AFE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8304" y="1825624"/>
            <a:ext cx="4575495" cy="4550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Begleiterkrankungen:</a:t>
            </a:r>
          </a:p>
          <a:p>
            <a:pPr lvl="1"/>
            <a:r>
              <a:rPr lang="de-DE" sz="1700" dirty="0"/>
              <a:t>Vorhofflimmern</a:t>
            </a:r>
          </a:p>
          <a:p>
            <a:pPr lvl="1"/>
            <a:r>
              <a:rPr lang="de-DE" sz="1700" dirty="0"/>
              <a:t>COPD</a:t>
            </a:r>
          </a:p>
          <a:p>
            <a:pPr lvl="1"/>
            <a:r>
              <a:rPr lang="de-DE" sz="1700" dirty="0"/>
              <a:t>Bluthochdruck</a:t>
            </a:r>
          </a:p>
          <a:p>
            <a:pPr lvl="1"/>
            <a:r>
              <a:rPr lang="de-DE" sz="1700" dirty="0"/>
              <a:t>Bypass</a:t>
            </a:r>
          </a:p>
          <a:p>
            <a:pPr lvl="1"/>
            <a:r>
              <a:rPr lang="de-DE" sz="1700" dirty="0"/>
              <a:t>Diabetes</a:t>
            </a:r>
          </a:p>
          <a:p>
            <a:pPr lvl="1"/>
            <a:r>
              <a:rPr lang="de-DE" sz="1700" dirty="0"/>
              <a:t>Hypothyreose</a:t>
            </a:r>
          </a:p>
          <a:p>
            <a:pPr lvl="1"/>
            <a:r>
              <a:rPr lang="de-DE" sz="1700" dirty="0"/>
              <a:t>Lungenfibrose</a:t>
            </a:r>
          </a:p>
          <a:p>
            <a:pPr lvl="1"/>
            <a:r>
              <a:rPr lang="de-DE" sz="1700" dirty="0"/>
              <a:t>Darmerkrankungen</a:t>
            </a:r>
          </a:p>
          <a:p>
            <a:pPr lvl="1"/>
            <a:r>
              <a:rPr lang="de-DE" sz="1700" dirty="0"/>
              <a:t>Parkinson</a:t>
            </a:r>
          </a:p>
          <a:p>
            <a:pPr lvl="1"/>
            <a:r>
              <a:rPr lang="de-DE" sz="1700" dirty="0"/>
              <a:t>Adipositas</a:t>
            </a:r>
          </a:p>
          <a:p>
            <a:pPr lvl="1"/>
            <a:r>
              <a:rPr lang="de-DE" sz="1700" dirty="0"/>
              <a:t>Depression</a:t>
            </a:r>
          </a:p>
          <a:p>
            <a:pPr lvl="1"/>
            <a:r>
              <a:rPr lang="de-DE" sz="1700" dirty="0"/>
              <a:t>Arthritis</a:t>
            </a:r>
          </a:p>
          <a:p>
            <a:pPr lvl="1"/>
            <a:r>
              <a:rPr lang="de-DE" sz="1700" dirty="0"/>
              <a:t>Migräne</a:t>
            </a:r>
          </a:p>
          <a:p>
            <a:pPr lvl="1"/>
            <a:r>
              <a:rPr lang="de-DE" sz="1700" dirty="0"/>
              <a:t>Prostatakarzinom</a:t>
            </a:r>
          </a:p>
          <a:p>
            <a:pPr lvl="1"/>
            <a:r>
              <a:rPr lang="de-DE" sz="1700" dirty="0" err="1"/>
              <a:t>Leukozytoklastische</a:t>
            </a:r>
            <a:r>
              <a:rPr lang="de-DE" sz="1700" dirty="0"/>
              <a:t> Vaskulitis, Pankreasinsuffizienz, Gastritis, </a:t>
            </a:r>
            <a:r>
              <a:rPr lang="de-DE" sz="1700" dirty="0" err="1"/>
              <a:t>Pulmonalembolie</a:t>
            </a:r>
            <a:r>
              <a:rPr lang="de-DE" sz="1700" dirty="0"/>
              <a:t>, Hashimoto, Osteoporose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9857245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D96C1-6562-4CBD-A986-909B274B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145" y="3429000"/>
            <a:ext cx="5185776" cy="863083"/>
          </a:xfrm>
        </p:spPr>
        <p:txBody>
          <a:bodyPr>
            <a:normAutofit/>
          </a:bodyPr>
          <a:lstStyle/>
          <a:p>
            <a:r>
              <a:rPr b="1" dirty="0" lang="de-DE" sz="3400">
                <a:solidFill>
                  <a:srgbClr val="800080"/>
                </a:solidFill>
              </a:rPr>
              <a:t>Nachsorge</a:t>
            </a:r>
            <a:endParaRPr b="1" dirty="0" lang="de-AT" sz="3400">
              <a:solidFill>
                <a:srgbClr val="80008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137EEE-EBFA-4C8F-AC8E-6499CCDE97BC}"/>
              </a:ext>
            </a:extLst>
          </p:cNvPr>
          <p:cNvSpPr txBox="1"/>
          <p:nvPr/>
        </p:nvSpPr>
        <p:spPr>
          <a:xfrm>
            <a:off x="5530670" y="1134736"/>
            <a:ext cx="180706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 lang="de-DE" sz="11500">
                <a:ln w="0"/>
                <a:solidFill>
                  <a:srgbClr val="660066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latin panose="020F0502020204030204" typeface="Calibri"/>
              </a:rPr>
              <a:t>4</a:t>
            </a:r>
            <a:r>
              <a:rPr b="1" baseline="0" cap="none" dirty="0" i="0" kern="1200" kumimoji="0" lang="de-DE" noProof="0" normalizeH="0" spc="0" strike="noStrike" sz="11500" u="none">
                <a:ln w="0"/>
                <a:solidFill>
                  <a:srgbClr val="660066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.</a:t>
            </a:r>
          </a:p>
        </p:txBody>
      </p:sp>
      <p:pic>
        <p:nvPicPr>
          <p:cNvPr descr="Ein Bild, das Person, drinnen enthält.&#10;&#10;Automatisch generierte Beschreibung" id="7" name="Grafik 6">
            <a:extLst>
              <a:ext uri="{FF2B5EF4-FFF2-40B4-BE49-F238E27FC236}">
                <a16:creationId xmlns:a16="http://schemas.microsoft.com/office/drawing/2014/main" id="{A2012817-48E2-4A9A-8F42-B3A32C07F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1"/>
          <a:stretch/>
        </p:blipFill>
        <p:spPr>
          <a:xfrm>
            <a:off x="-68779" y="0"/>
            <a:ext cx="5185776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0B10BF-2CD1-4ADF-8213-7111E09AE9B7}"/>
              </a:ext>
            </a:extLst>
          </p:cNvPr>
          <p:cNvSpPr txBox="1"/>
          <p:nvPr/>
        </p:nvSpPr>
        <p:spPr>
          <a:xfrm>
            <a:off x="5573663" y="7119258"/>
            <a:ext cx="10281980" cy="2308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de-AT" sz="900"/>
              <a:t>"</a:t>
            </a:r>
            <a:r>
              <a:rPr lang="de-AT" sz="900">
                <a:hlinkClick r:id="rId3" tooltip="https://www.flickr.com/photos/winnes2/6909979264/"/>
              </a:rPr>
              <a:t>Dieses Foto</a:t>
            </a:r>
            <a:r>
              <a:rPr lang="de-AT" sz="900"/>
              <a:t>" von Unbekannter Autor ist lizenziert gemäß </a:t>
            </a:r>
            <a:r>
              <a:rPr lang="de-AT" sz="900">
                <a:hlinkClick r:id="rId4" tooltip="https://creativecommons.org/licenses/by-nd/3.0/"/>
              </a:rPr>
              <a:t>CC BY-ND</a:t>
            </a:r>
            <a:endParaRPr lang="de-AT" sz="900"/>
          </a:p>
        </p:txBody>
      </p:sp>
    </p:spTree>
    <p:extLst>
      <p:ext uri="{BB962C8B-B14F-4D97-AF65-F5344CB8AC3E}">
        <p14:creationId xmlns:p14="http://schemas.microsoft.com/office/powerpoint/2010/main" val="3169503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5400"/>
              <a:t>Digital Health</a:t>
            </a:r>
            <a:endParaRPr lang="de-AT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818" y="1337398"/>
            <a:ext cx="6647257" cy="5117723"/>
          </a:xfrm>
        </p:spPr>
        <p:txBody>
          <a:bodyPr anchor="ctr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de-DE" sz="1400" dirty="0"/>
              <a:t>Die meisten Ärzte (43 %) würden bei ihnen bekannten Patienten Videokonsultationen durchführen.</a:t>
            </a:r>
          </a:p>
          <a:p>
            <a:pPr marL="228600" lvl="1">
              <a:spcBef>
                <a:spcPts val="1000"/>
              </a:spcBef>
            </a:pPr>
            <a:r>
              <a:rPr lang="de-DE" sz="1400" dirty="0"/>
              <a:t>Die überwiegende Mehrheit der Ärzte (66 %) würde ihren Patienten Erinnerungsmails über Vorsorgeangebote und Kontrolluntersuchungen schicken. </a:t>
            </a:r>
            <a:r>
              <a:rPr lang="de-DE" sz="1400" dirty="0">
                <a:cs typeface="Calibri" panose="020F0502020204030204" pitchFamily="34" charset="0"/>
              </a:rPr>
              <a:t>93 % der Patienten würden ihrem Arzt ihre Mailadresse dafür geben. </a:t>
            </a:r>
          </a:p>
          <a:p>
            <a:pPr marL="228600" lvl="1">
              <a:spcBef>
                <a:spcPts val="1000"/>
              </a:spcBef>
            </a:pPr>
            <a:r>
              <a:rPr lang="de-DE" sz="1400" dirty="0">
                <a:cs typeface="Calibri" panose="020F0502020204030204" pitchFamily="34" charset="0"/>
              </a:rPr>
              <a:t>Alle befragen Ärzte halten einen geregelten Datenaustausch landesweit zwischen niedergelassenen Ärzten und Krankenhäusern für sinnvoll. Davon sind 82 % der Meinung, dass es in diesem Bereich noch Verbesserungspotential gibt. 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sz="1400" dirty="0"/>
          </a:p>
          <a:p>
            <a:pPr marL="228600" lvl="1">
              <a:spcBef>
                <a:spcPts val="1000"/>
              </a:spcBef>
            </a:pPr>
            <a:r>
              <a:rPr lang="de-DE" sz="1400" dirty="0"/>
              <a:t>Die befragten Patienten finden Online- / digitale Arzttermine sehr sinnvoll (42 von 50) und 37,% würden das Angebot wahrnehmen. 23 % antworten mit nein und 40 % mit vielleicht. </a:t>
            </a:r>
          </a:p>
          <a:p>
            <a:pPr marL="228600" lvl="1">
              <a:spcBef>
                <a:spcPts val="1000"/>
              </a:spcBef>
            </a:pPr>
            <a:r>
              <a:rPr lang="de-DE" sz="1400" dirty="0"/>
              <a:t>Die befragten Patienten halten die Online-Speicherung von Befunden für eine effizientere interdisziplinäre Behandlung für sehr sinnvoll (84 von 100). </a:t>
            </a:r>
          </a:p>
          <a:p>
            <a:pPr marL="228600" lvl="1">
              <a:spcBef>
                <a:spcPts val="1000"/>
              </a:spcBef>
            </a:pPr>
            <a:r>
              <a:rPr lang="de-DE" sz="1400" dirty="0">
                <a:cs typeface="Calibri" panose="020F0502020204030204" pitchFamily="34" charset="0"/>
              </a:rPr>
              <a:t>84 % wünschen sich die Möglichkeit, mit Ihrem Arzt über Mail, </a:t>
            </a:r>
            <a:r>
              <a:rPr lang="de-DE" sz="1400" dirty="0" err="1">
                <a:cs typeface="Calibri" panose="020F0502020204030204" pitchFamily="34" charset="0"/>
              </a:rPr>
              <a:t>Videocall</a:t>
            </a:r>
            <a:r>
              <a:rPr lang="de-DE" sz="1400" dirty="0">
                <a:cs typeface="Calibri" panose="020F0502020204030204" pitchFamily="34" charset="0"/>
              </a:rPr>
              <a:t>, Telefon kurzfristig und unkompliziert Kontakt aufnehmen zu können. </a:t>
            </a:r>
          </a:p>
          <a:p>
            <a:pPr marL="228600" lvl="1">
              <a:spcBef>
                <a:spcPts val="1000"/>
              </a:spcBef>
            </a:pPr>
            <a:r>
              <a:rPr lang="de-DE" sz="1400" dirty="0">
                <a:cs typeface="Calibri" panose="020F0502020204030204" pitchFamily="34" charset="0"/>
              </a:rPr>
              <a:t>Die Befragten halten ein  "Gesundheitstelefon Herzklappenerkrankungen", das sie bei Fragen 7 Tage pro Woche unterstützt für sinnvoll (71 von 100).</a:t>
            </a:r>
          </a:p>
          <a:p>
            <a:pPr marL="228600" lvl="1">
              <a:spcBef>
                <a:spcPts val="1000"/>
              </a:spcBef>
            </a:pPr>
            <a:r>
              <a:rPr lang="de-DE" sz="1400" dirty="0">
                <a:cs typeface="Calibri" panose="020F0502020204030204" pitchFamily="34" charset="0"/>
              </a:rPr>
              <a:t>73 % würden das Angebot eines Gesundheitstelefons nutzen. </a:t>
            </a:r>
          </a:p>
          <a:p>
            <a:pPr marL="228600" lvl="1">
              <a:spcBef>
                <a:spcPts val="1000"/>
              </a:spcBef>
            </a:pPr>
            <a:endParaRPr lang="de-DE" sz="1400" dirty="0"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de-DE" sz="1400" dirty="0"/>
          </a:p>
          <a:p>
            <a:pPr marL="228600" lvl="1">
              <a:spcBef>
                <a:spcPts val="1000"/>
              </a:spcBef>
            </a:pPr>
            <a:endParaRPr lang="de-DE" sz="1400" dirty="0"/>
          </a:p>
          <a:p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666071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07562"/>
            <a:ext cx="10377196" cy="763289"/>
          </a:xfrm>
        </p:spPr>
        <p:txBody>
          <a:bodyPr>
            <a:normAutofit fontScale="90000"/>
          </a:bodyPr>
          <a:lstStyle/>
          <a:p>
            <a:r>
              <a:rPr lang="de-DE" dirty="0"/>
              <a:t>Psychologische Folgen</a:t>
            </a:r>
            <a:br>
              <a:rPr lang="de-DE" dirty="0"/>
            </a:br>
            <a:endParaRPr lang="de-AT" sz="3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2102606"/>
            <a:ext cx="6517870" cy="943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/>
              <a:t>Lediglich 26 % der Patienten wurden über psychische Auswirkungen von Operationen mit Herz-Lungen Maschine aufgeklärt. </a:t>
            </a:r>
          </a:p>
          <a:p>
            <a:endParaRPr lang="de-DE" sz="2000" b="1" u="sng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de-AT" sz="20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4E41A05-02A8-4719-9F57-86B134D77A3C}"/>
              </a:ext>
            </a:extLst>
          </p:cNvPr>
          <p:cNvGraphicFramePr/>
          <p:nvPr/>
        </p:nvGraphicFramePr>
        <p:xfrm>
          <a:off x="6510435" y="955706"/>
          <a:ext cx="5563837" cy="300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extfeld 3">
            <a:extLst>
              <a:ext uri="{FF2B5EF4-FFF2-40B4-BE49-F238E27FC236}">
                <a16:creationId xmlns:a16="http://schemas.microsoft.com/office/drawing/2014/main" id="{4EA91009-0A00-49C6-B279-31B139B46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752151"/>
              </p:ext>
            </p:extLst>
          </p:nvPr>
        </p:nvGraphicFramePr>
        <p:xfrm>
          <a:off x="640317" y="3962399"/>
          <a:ext cx="8864082" cy="250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165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4" y="378665"/>
            <a:ext cx="10515600" cy="763290"/>
          </a:xfrm>
        </p:spPr>
        <p:txBody>
          <a:bodyPr>
            <a:normAutofit fontScale="90000"/>
          </a:bodyPr>
          <a:lstStyle/>
          <a:p>
            <a:r>
              <a:rPr lang="de-DE" dirty="0"/>
              <a:t>Psychologische Folgen</a:t>
            </a:r>
            <a:br>
              <a:rPr lang="de-DE" dirty="0"/>
            </a:br>
            <a:endParaRPr lang="de-AT" sz="38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5A243B2-87D8-47E5-9101-3B627067EF49}"/>
              </a:ext>
            </a:extLst>
          </p:cNvPr>
          <p:cNvGraphicFramePr/>
          <p:nvPr/>
        </p:nvGraphicFramePr>
        <p:xfrm>
          <a:off x="-239926" y="1855691"/>
          <a:ext cx="6163849" cy="346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2D798A1-62FB-47E4-8F14-B987A32D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76" y="1056541"/>
            <a:ext cx="5823382" cy="7632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000" dirty="0"/>
              <a:t>Nur 17 % der Patienten wurden psychologische oder sozialtherapeutische Ansprechpartner genannt, deren Kosten von Krankenkassen gedeckt werden. </a:t>
            </a:r>
          </a:p>
          <a:p>
            <a:endParaRPr lang="de-DE" sz="2800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95384A-74F2-4CC7-961C-4A98D04CFCDB}"/>
              </a:ext>
            </a:extLst>
          </p:cNvPr>
          <p:cNvSpPr txBox="1"/>
          <p:nvPr/>
        </p:nvSpPr>
        <p:spPr>
          <a:xfrm>
            <a:off x="5857389" y="976520"/>
            <a:ext cx="616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Nur 1 % der Pateinten hatten einen Psychologen als psychologischen Ansprechpartner. </a:t>
            </a:r>
          </a:p>
          <a:p>
            <a:endParaRPr lang="de-DE" dirty="0"/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2D34F98F-435F-478D-948E-413B90198D0C}"/>
              </a:ext>
            </a:extLst>
          </p:cNvPr>
          <p:cNvGraphicFramePr/>
          <p:nvPr/>
        </p:nvGraphicFramePr>
        <p:xfrm>
          <a:off x="5990458" y="1822568"/>
          <a:ext cx="5254335" cy="417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93CC18A-8D4E-440B-89E8-D3E950B82574}"/>
              </a:ext>
            </a:extLst>
          </p:cNvPr>
          <p:cNvSpPr txBox="1"/>
          <p:nvPr/>
        </p:nvSpPr>
        <p:spPr>
          <a:xfrm>
            <a:off x="550506" y="6156169"/>
            <a:ext cx="956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45,4 % der befragten Patienten geben an, dass sie nach der OP psychische Probleme hatten.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932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4200" dirty="0"/>
              <a:t>Psychologische Folgen</a:t>
            </a:r>
            <a:endParaRPr lang="de-AT" sz="4200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229823"/>
            <a:ext cx="6224335" cy="5431536"/>
          </a:xfrm>
        </p:spPr>
        <p:txBody>
          <a:bodyPr anchor="ctr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de-DE" sz="2200" dirty="0"/>
              <a:t>Die überwiegende Mehrheit der Ärzte (61 %) informiert seine Patienten immer vor oder nach dem Eingriff über Sportmöglichkeiten, Wiedereintritt in den Arbeitsmarkt und Belastbarkeit. </a:t>
            </a:r>
          </a:p>
          <a:p>
            <a:pPr marL="228600" lvl="1">
              <a:spcBef>
                <a:spcPts val="1000"/>
              </a:spcBef>
            </a:pPr>
            <a:r>
              <a:rPr lang="de-DE" sz="2200" dirty="0"/>
              <a:t>22 % der Patienten haben sich aufgrund psychischer Belastungen professionelle Hilfe geholt, </a:t>
            </a:r>
            <a:r>
              <a:rPr lang="de-DE" sz="2200" b="1" dirty="0"/>
              <a:t>46 % haben sich keine Hilfe geholt </a:t>
            </a:r>
            <a:r>
              <a:rPr lang="de-DE" sz="2200" dirty="0"/>
              <a:t>und 32 % geben an, dass dies nicht nötig gewesen sei. </a:t>
            </a:r>
          </a:p>
          <a:p>
            <a:pPr marL="228600" lvl="1">
              <a:spcBef>
                <a:spcPts val="1000"/>
              </a:spcBef>
            </a:pPr>
            <a:r>
              <a:rPr lang="de-DE" sz="2200" b="0" i="0" u="none" strike="noStrike" dirty="0">
                <a:effectLst/>
                <a:cs typeface="Calibri" panose="020F0502020204030204" pitchFamily="34" charset="0"/>
              </a:rPr>
              <a:t>70 % befürworten, dass Herz-Krankenhäuser standardmäßig moderierte Patiententreffen anbieten</a:t>
            </a:r>
            <a:r>
              <a:rPr lang="de-DE" sz="2200" dirty="0">
                <a:cs typeface="Calibri" panose="020F0502020204030204" pitchFamily="34" charset="0"/>
              </a:rPr>
              <a:t>.</a:t>
            </a:r>
            <a:endParaRPr lang="de-DE" sz="2200" dirty="0"/>
          </a:p>
          <a:p>
            <a:pPr marL="228600" lvl="1">
              <a:spcBef>
                <a:spcPts val="1000"/>
              </a:spcBef>
            </a:pPr>
            <a:endParaRPr lang="de-DE" sz="2200" dirty="0"/>
          </a:p>
          <a:p>
            <a:endParaRPr lang="de-DE" sz="2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2014923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REHA-Maßnahmen</a:t>
            </a:r>
            <a:br>
              <a:rPr lang="de-DE" dirty="0"/>
            </a:br>
            <a:endParaRPr lang="de-AT" sz="34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5918D39-71FE-49E3-B69F-528E7B3F4103}"/>
              </a:ext>
            </a:extLst>
          </p:cNvPr>
          <p:cNvGraphicFramePr/>
          <p:nvPr/>
        </p:nvGraphicFramePr>
        <p:xfrm>
          <a:off x="265922" y="2708297"/>
          <a:ext cx="5812970" cy="297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0BC5CAE-B95A-4B51-BADB-3A7A98BE8540}"/>
              </a:ext>
            </a:extLst>
          </p:cNvPr>
          <p:cNvSpPr txBox="1"/>
          <p:nvPr/>
        </p:nvSpPr>
        <p:spPr>
          <a:xfrm>
            <a:off x="513183" y="1737304"/>
            <a:ext cx="481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Patienten geben folgende REHA-Wartezeiten an: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E8A1A31-B8DE-4B13-B753-1DB889247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004854"/>
              </p:ext>
            </p:extLst>
          </p:nvPr>
        </p:nvGraphicFramePr>
        <p:xfrm>
          <a:off x="6304386" y="2708297"/>
          <a:ext cx="5732104" cy="297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0B391606-E3EE-4B7C-948E-E10EE0A9A656}"/>
              </a:ext>
            </a:extLst>
          </p:cNvPr>
          <p:cNvSpPr txBox="1"/>
          <p:nvPr/>
        </p:nvSpPr>
        <p:spPr>
          <a:xfrm>
            <a:off x="6204856" y="1737303"/>
            <a:ext cx="481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Folgende REHA-Maßnahmen wurden genutzt: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D758E9-7F2C-4093-93B3-A5EDD9A253F7}"/>
              </a:ext>
            </a:extLst>
          </p:cNvPr>
          <p:cNvSpPr txBox="1"/>
          <p:nvPr/>
        </p:nvSpPr>
        <p:spPr>
          <a:xfrm>
            <a:off x="1497562" y="6053621"/>
            <a:ext cx="941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Die durchschnittliche REHA-Dauer betrug bei den Befragten zwischen 4 und 6 Wochen (31 von 50).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592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C237939-0B4A-4AE9-85FF-E25AC39986FA}"/>
              </a:ext>
            </a:extLst>
          </p:cNvPr>
          <p:cNvSpPr txBox="1">
            <a:spLocks/>
          </p:cNvSpPr>
          <p:nvPr/>
        </p:nvSpPr>
        <p:spPr>
          <a:xfrm>
            <a:off x="838200" y="963507"/>
            <a:ext cx="3494362" cy="4930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dirty="0"/>
              <a:t>REHA-</a:t>
            </a:r>
            <a:r>
              <a:rPr lang="en-US" sz="4200" dirty="0" err="1"/>
              <a:t>Maßnahmen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DA0815A-7F35-4DBC-A758-AB4EE7E352E3}"/>
              </a:ext>
            </a:extLst>
          </p:cNvPr>
          <p:cNvSpPr txBox="1">
            <a:spLocks/>
          </p:cNvSpPr>
          <p:nvPr/>
        </p:nvSpPr>
        <p:spPr>
          <a:xfrm>
            <a:off x="4976031" y="2115545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US" dirty="0"/>
              <a:t>Die </a:t>
            </a:r>
            <a:r>
              <a:rPr lang="en-US" dirty="0" err="1"/>
              <a:t>meisten</a:t>
            </a:r>
            <a:r>
              <a:rPr lang="en-US" dirty="0"/>
              <a:t> Ärzte (95%) </a:t>
            </a:r>
            <a:r>
              <a:rPr lang="en-US" dirty="0" err="1"/>
              <a:t>erachten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REHA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Herzklappen</a:t>
            </a:r>
            <a:r>
              <a:rPr lang="en-US" dirty="0"/>
              <a:t>-OP am </a:t>
            </a:r>
            <a:r>
              <a:rPr lang="en-US" dirty="0" err="1"/>
              <a:t>offenen</a:t>
            </a:r>
            <a:r>
              <a:rPr lang="en-US" dirty="0"/>
              <a:t> Herzen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sinnvoll</a:t>
            </a:r>
            <a:r>
              <a:rPr lang="en-US" dirty="0"/>
              <a:t>. 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/>
              <a:t>70 % der Ärzte </a:t>
            </a:r>
            <a:r>
              <a:rPr lang="en-US" dirty="0" err="1"/>
              <a:t>halten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REHA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TAVI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sinnvoll</a:t>
            </a:r>
            <a:r>
              <a:rPr lang="en-US" dirty="0"/>
              <a:t>. 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/>
              <a:t>Auch die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gaben</a:t>
            </a:r>
            <a:r>
              <a:rPr lang="en-US" dirty="0"/>
              <a:t> an, </a:t>
            </a:r>
            <a:r>
              <a:rPr lang="en-US" dirty="0" err="1"/>
              <a:t>dass</a:t>
            </a:r>
            <a:r>
              <a:rPr lang="en-US" dirty="0"/>
              <a:t> die REHA-</a:t>
            </a:r>
            <a:r>
              <a:rPr lang="en-US" dirty="0" err="1"/>
              <a:t>Maßnahmen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sinnvoll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(89 von 100). </a:t>
            </a:r>
          </a:p>
          <a:p>
            <a:pPr marL="0" lvl="1">
              <a:spcBef>
                <a:spcPts val="1000"/>
              </a:spcBef>
            </a:pP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47070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4600"/>
              <a:t>Blutgerinnung</a:t>
            </a:r>
            <a:endParaRPr lang="de-AT" sz="460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713" y="1154520"/>
            <a:ext cx="6881002" cy="5431536"/>
          </a:xfrm>
        </p:spPr>
        <p:txBody>
          <a:bodyPr anchor="ctr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de-DE" sz="2200" dirty="0"/>
              <a:t>52 % der Ärzte klären Gerinnungspatienten über das INR Selbstmanagement auf, </a:t>
            </a:r>
            <a:r>
              <a:rPr lang="de-DE" sz="2200" b="1" dirty="0"/>
              <a:t>wenn sie der Meinung sind, dass die Patienten damit umgehen können</a:t>
            </a:r>
            <a:r>
              <a:rPr lang="de-DE" sz="2200" dirty="0"/>
              <a:t>. 36 % klären Gerinnungspatienten immer auf, 7 % sind der Meinung, dass die Messung beim Arzt erfolgen soll. </a:t>
            </a:r>
          </a:p>
          <a:p>
            <a:pPr marL="228600" lvl="1">
              <a:spcBef>
                <a:spcPts val="1000"/>
              </a:spcBef>
            </a:pPr>
            <a:r>
              <a:rPr lang="de-DE" sz="2200" dirty="0"/>
              <a:t>Bei 33 % der Patienten waren Schulungen zum INR-Selbsttest in der Rehamaßnahme integriert.</a:t>
            </a:r>
          </a:p>
          <a:p>
            <a:pPr marL="228600" lvl="1">
              <a:spcBef>
                <a:spcPts val="1000"/>
              </a:spcBef>
            </a:pPr>
            <a:r>
              <a:rPr lang="de-DE" sz="2200" dirty="0"/>
              <a:t>Die Befragten halten ein digitales Schulungsangebot für sinnvoll (67 von 100). </a:t>
            </a:r>
          </a:p>
          <a:p>
            <a:pPr marL="228600" lvl="1">
              <a:spcBef>
                <a:spcPts val="1000"/>
              </a:spcBef>
            </a:pPr>
            <a:r>
              <a:rPr lang="de-DE" sz="2200" dirty="0"/>
              <a:t>85 % kennen keine digitale Schulungsangebote für INR-Selbsttests. </a:t>
            </a:r>
          </a:p>
          <a:p>
            <a:pPr marL="228600" lvl="1">
              <a:spcBef>
                <a:spcPts val="1000"/>
              </a:spcBef>
            </a:pPr>
            <a:endParaRPr lang="de-DE" sz="2200" dirty="0"/>
          </a:p>
          <a:p>
            <a:pPr marL="228600" lvl="1">
              <a:spcBef>
                <a:spcPts val="1000"/>
              </a:spcBef>
            </a:pPr>
            <a:endParaRPr lang="de-DE" sz="2200" dirty="0"/>
          </a:p>
          <a:p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2514284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4200"/>
              <a:t>Wiedereinstieg Berufsleben</a:t>
            </a:r>
            <a:endParaRPr lang="de-AT" sz="420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Rund e</a:t>
            </a:r>
            <a:r>
              <a:rPr lang="de-DE" sz="2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Drittel der Patienten, ist nach 1 bis 3 Monaten nach der OP wieder zurück in ihren Job gegangen, ein weiteres Drittel nach 3-6 Monate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und ein Drittel </a:t>
            </a:r>
            <a:r>
              <a:rPr lang="de-DE" sz="2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 nicht mehr. </a:t>
            </a:r>
          </a:p>
          <a:p>
            <a:pPr marL="228600" lvl="1" indent="0">
              <a:buNone/>
            </a:pPr>
            <a:endParaRPr lang="de-DE" sz="2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de-DE" sz="2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Für rund 60 % kam der Wiedereinstieg in das Berufsleben nicht zu früh, sondern war genau richtig. </a:t>
            </a:r>
          </a:p>
        </p:txBody>
      </p:sp>
    </p:spTree>
    <p:extLst>
      <p:ext uri="{BB962C8B-B14F-4D97-AF65-F5344CB8AC3E}">
        <p14:creationId xmlns:p14="http://schemas.microsoft.com/office/powerpoint/2010/main" val="4006828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5400" dirty="0"/>
              <a:t>Was wünschen Sie sich als Patient von Ärzten? </a:t>
            </a:r>
            <a:endParaRPr lang="de-AT" sz="5400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812" y="1240581"/>
            <a:ext cx="7252738" cy="5431536"/>
          </a:xfrm>
        </p:spPr>
        <p:txBody>
          <a:bodyPr anchor="ctr">
            <a:normAutofit/>
          </a:bodyPr>
          <a:lstStyle/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0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Kommunikation: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Empathie / Einfühlungsvermögen</a:t>
            </a:r>
            <a:r>
              <a:rPr lang="de-DE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zuhören und meine Kompetenz anerkennen (ich kenne mich am besten), verständliche Sprache verwenden, laienverständlich erklären, Kommunikation auf Augenhöhe, respektvoller Umgang, sektorenübergreifende Kommunikation der Ärzte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aufrichtige, vertrauensbildende Informationen mit Nennung von Vor- und Nachteilen der Behandlung . </a:t>
            </a:r>
          </a:p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Zeit: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Ärzte sollen mehr Zeit für Gespräche mit dem Patienten bekommen (Bezahlung), mehr Zeit für Beratung und Information der Patienten.</a:t>
            </a:r>
          </a:p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Aufklärung: </a:t>
            </a:r>
            <a:r>
              <a:rPr lang="de-DE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Erklärung der OP und der weiteren Vorgehensweise, Nachbesprechung der OP mit Chirurg, mehr Transparenz, persönliche Aufklärungsgespräche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Keine Wünsche: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Habe mich super aufgehoben gefühlt, sehr zufrieden, etc. </a:t>
            </a:r>
          </a:p>
          <a:p>
            <a:pPr marL="742950" lvl="1" indent="-514350">
              <a:buAutoNum type="arabicPeriod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Ansprechpartner: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Immer einen festen Ansprechpartner. </a:t>
            </a:r>
          </a:p>
          <a:p>
            <a:pPr marL="742950" lvl="1" indent="-514350">
              <a:buAutoNum type="arabicPeriod"/>
            </a:pPr>
            <a:endParaRPr lang="de-D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514350">
              <a:buAutoNum type="arabicPeriod"/>
            </a:pPr>
            <a:endParaRPr lang="de-DE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/>
            <a:endParaRPr lang="de-D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700" dirty="0"/>
          </a:p>
        </p:txBody>
      </p:sp>
    </p:spTree>
    <p:extLst>
      <p:ext uri="{BB962C8B-B14F-4D97-AF65-F5344CB8AC3E}">
        <p14:creationId xmlns:p14="http://schemas.microsoft.com/office/powerpoint/2010/main" val="376364922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D96C1-6562-4CBD-A986-909B274B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673413"/>
            <a:ext cx="6586491" cy="3161732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b="1" dirty="0" lang="en-US" sz="3400">
                <a:solidFill>
                  <a:srgbClr val="660066"/>
                </a:solidFill>
              </a:rPr>
              <a:t>Von der </a:t>
            </a:r>
            <a:r>
              <a:rPr b="1" dirty="0" err="1" lang="en-US" sz="3400">
                <a:solidFill>
                  <a:srgbClr val="660066"/>
                </a:solidFill>
              </a:rPr>
              <a:t>Erkennung</a:t>
            </a:r>
            <a:r>
              <a:rPr b="1" dirty="0" lang="en-US" sz="3400">
                <a:solidFill>
                  <a:srgbClr val="660066"/>
                </a:solidFill>
              </a:rPr>
              <a:t> der </a:t>
            </a:r>
            <a:r>
              <a:rPr b="1" dirty="0" err="1" lang="en-US" sz="3400">
                <a:solidFill>
                  <a:srgbClr val="660066"/>
                </a:solidFill>
              </a:rPr>
              <a:t>Symptome</a:t>
            </a:r>
            <a:r>
              <a:rPr b="1" dirty="0" lang="en-US" sz="3400">
                <a:solidFill>
                  <a:srgbClr val="660066"/>
                </a:solidFill>
              </a:rPr>
              <a:t> bis </a:t>
            </a:r>
            <a:r>
              <a:rPr b="1" dirty="0" err="1" lang="en-US" sz="3400">
                <a:solidFill>
                  <a:srgbClr val="660066"/>
                </a:solidFill>
              </a:rPr>
              <a:t>zur</a:t>
            </a:r>
            <a:r>
              <a:rPr b="1" dirty="0" lang="en-US" sz="3400">
                <a:solidFill>
                  <a:srgbClr val="660066"/>
                </a:solidFill>
              </a:rPr>
              <a:t> </a:t>
            </a:r>
            <a:r>
              <a:rPr b="1" dirty="0" err="1" lang="en-US" sz="3400">
                <a:solidFill>
                  <a:srgbClr val="660066"/>
                </a:solidFill>
              </a:rPr>
              <a:t>Verdachtsdiagnose</a:t>
            </a:r>
            <a:r>
              <a:rPr b="1" dirty="0" lang="en-US" sz="3400">
                <a:solidFill>
                  <a:srgbClr val="660066"/>
                </a:solidFill>
              </a:rPr>
              <a:t> </a:t>
            </a:r>
            <a:r>
              <a:rPr b="1" dirty="0" err="1" lang="en-US" sz="3400">
                <a:solidFill>
                  <a:srgbClr val="660066"/>
                </a:solidFill>
              </a:rPr>
              <a:t>Herzklappenerkrankung</a:t>
            </a:r>
            <a:r>
              <a:rPr b="1" dirty="0" lang="en-US" sz="340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FF4913-8903-4563-BDD4-97BCC19C8535}"/>
              </a:ext>
            </a:extLst>
          </p:cNvPr>
          <p:cNvSpPr txBox="1"/>
          <p:nvPr/>
        </p:nvSpPr>
        <p:spPr>
          <a:xfrm>
            <a:off x="4965431" y="2438400"/>
            <a:ext cx="1034153" cy="75266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b="1" dirty="0" lang="en-US" sz="2400"/>
          </a:p>
        </p:txBody>
      </p:sp>
      <p:pic>
        <p:nvPicPr>
          <p:cNvPr descr="Ein Bild, das Zubehör, Halskettchen enthält.&#10;&#10;Automatisch generierte Beschreibung" id="5" name="Grafik 4">
            <a:extLst>
              <a:ext uri="{FF2B5EF4-FFF2-40B4-BE49-F238E27FC236}">
                <a16:creationId xmlns:a16="http://schemas.microsoft.com/office/drawing/2014/main" id="{239A2C40-11C0-48D6-B5A8-611A3A215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r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D3C2889-F70F-463B-89E4-331E13FEA195}"/>
              </a:ext>
            </a:extLst>
          </p:cNvPr>
          <p:cNvSpPr txBox="1"/>
          <p:nvPr/>
        </p:nvSpPr>
        <p:spPr>
          <a:xfrm>
            <a:off x="4965431" y="2438401"/>
            <a:ext cx="6586489" cy="176970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dirty="0" lang="en-US" sz="20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CF12171-D6FF-42C7-906E-56C669841DCE}"/>
              </a:ext>
            </a:extLst>
          </p:cNvPr>
          <p:cNvSpPr/>
          <p:nvPr/>
        </p:nvSpPr>
        <p:spPr>
          <a:xfrm>
            <a:off x="4832059" y="811364"/>
            <a:ext cx="1770077" cy="186204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de-DE" spc="0" sz="11500">
                <a:ln w="0"/>
                <a:solidFill>
                  <a:srgbClr val="660066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28988910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4200" dirty="0"/>
              <a:t>Welche Lücken sehen Sie als Patient in der lebenslangen Betreuung von HK-Patienten</a:t>
            </a:r>
            <a:endParaRPr lang="de-AT" sz="4200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713" y="1426464"/>
            <a:ext cx="6224335" cy="5431536"/>
          </a:xfrm>
        </p:spPr>
        <p:txBody>
          <a:bodyPr anchor="ctr">
            <a:normAutofit/>
          </a:bodyPr>
          <a:lstStyle/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Erkennung: </a:t>
            </a:r>
            <a:r>
              <a:rPr lang="de-DE" sz="22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Mehr Stethoskop-Checks,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Reduktion der Dunkelziffer, Vorsorgeuntersuchungen decken nicht alle Bereiche ab (kardiale), schlechte Aufklärungsarbeit. </a:t>
            </a:r>
          </a:p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Psychologische Unterstützung: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professionelle Beratung, keine psychologischen Unterstützungsangebote oder Aufklärung über psychische Einschränkungen.</a:t>
            </a:r>
          </a:p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Zufrieden: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Keine, werde vorbildlich betreut.</a:t>
            </a:r>
          </a:p>
          <a:p>
            <a:pPr marL="742950" lvl="1" indent="-514350">
              <a:buFont typeface="Arial" panose="020B0604020202020204" pitchFamily="34" charset="0"/>
              <a:buAutoNum type="arabicPeriod"/>
            </a:pP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Zeit: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Schnellere Überweisung zum Facharzt, Zeit für Gespräche, „fünf Minuten Medizin“. </a:t>
            </a:r>
          </a:p>
          <a:p>
            <a:pPr marL="742950" lvl="1" indent="-514350">
              <a:buFont typeface="Arial" panose="020B0604020202020204" pitchFamily="34" charset="0"/>
              <a:buAutoNum type="arabicPeriod"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514350">
              <a:buAutoNum type="arabicPeriod"/>
            </a:pPr>
            <a:endParaRPr lang="de-D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/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2473950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1B39-273A-4DE0-9AF5-3DAD3E8D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4200" dirty="0"/>
              <a:t>Welche Lücken sehen Mediziner in der lebenslangen Behandlung von HK-Patienten? </a:t>
            </a:r>
            <a:endParaRPr lang="de-AT" sz="4200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4A7B69-F3CA-4795-9921-0A11A747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713" y="1426464"/>
            <a:ext cx="6224335" cy="5431536"/>
          </a:xfrm>
        </p:spPr>
        <p:txBody>
          <a:bodyPr anchor="ctr">
            <a:normAutofit/>
          </a:bodyPr>
          <a:lstStyle/>
          <a:p>
            <a:pPr marL="742950" lvl="1" indent="-514350">
              <a:buAutoNum type="arabicPeriod"/>
            </a:pPr>
            <a:r>
              <a:rPr lang="de-DE" sz="19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Hausärzte: </a:t>
            </a:r>
            <a:r>
              <a:rPr lang="de-DE" sz="19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Schlecht informierte Hausärzte (auch bezüglich INR) durch schlechte Ausbildung der Hausärzte, unzureichende Zeit für Untersuchungen.</a:t>
            </a:r>
          </a:p>
          <a:p>
            <a:pPr marL="742950" lvl="1" indent="-514350">
              <a:buAutoNum type="arabicPeriod"/>
            </a:pPr>
            <a:r>
              <a:rPr lang="de-DE" sz="1900" b="1" dirty="0">
                <a:latin typeface="Calibri" panose="020F0502020204030204" pitchFamily="34" charset="0"/>
                <a:cs typeface="Calibri" panose="020F0502020204030204" pitchFamily="34" charset="0"/>
              </a:rPr>
              <a:t>Patienten-Compliance: </a:t>
            </a:r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Mehr Mitwirkung und Verantwortung an den Patienten, Termineinhaltung Check-Ups.</a:t>
            </a:r>
          </a:p>
          <a:p>
            <a:pPr marL="742950" lvl="1" indent="-514350">
              <a:buAutoNum type="arabicPeriod"/>
            </a:pPr>
            <a:r>
              <a:rPr lang="de-DE" sz="1900" b="1" dirty="0">
                <a:latin typeface="Calibri" panose="020F0502020204030204" pitchFamily="34" charset="0"/>
                <a:cs typeface="Calibri" panose="020F0502020204030204" pitchFamily="34" charset="0"/>
              </a:rPr>
              <a:t>Fachärzte: </a:t>
            </a:r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Nicht entsprechend ausgebildete Fachärzte, z.B. geringe Qualität von Echokardiografie, geringe Dichte an kompetenten Kardiologen im ländlichen Raum.</a:t>
            </a:r>
          </a:p>
          <a:p>
            <a:pPr marL="742950" lvl="1" indent="-514350">
              <a:buAutoNum type="arabicPeriod"/>
            </a:pPr>
            <a:r>
              <a:rPr lang="de-DE" sz="1900" b="1" dirty="0">
                <a:latin typeface="Calibri" panose="020F0502020204030204" pitchFamily="34" charset="0"/>
                <a:cs typeface="Calibri" panose="020F0502020204030204" pitchFamily="34" charset="0"/>
              </a:rPr>
              <a:t>Aufklärung: </a:t>
            </a:r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hohe Dunkelziffer, ab Diagnose kein Problem vorhanden, schlechte Aufklärungsquote und unzureichende Patientenaufklärung, sektorenübergreifende Nachbetreuung bei Spezialfragen, zu wenig Aufklärung über Leben nach Klappenersatz.</a:t>
            </a:r>
          </a:p>
          <a:p>
            <a:pPr marL="742950" lvl="1" indent="-514350">
              <a:buAutoNum type="arabicPeriod"/>
            </a:pPr>
            <a:r>
              <a:rPr lang="de-DE" sz="1900" b="1" dirty="0">
                <a:latin typeface="Calibri" panose="020F0502020204030204" pitchFamily="34" charset="0"/>
                <a:cs typeface="Calibri" panose="020F0502020204030204" pitchFamily="34" charset="0"/>
              </a:rPr>
              <a:t>Termine:</a:t>
            </a:r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 Schwierigkeiten (Facharzt-) Termine zu bekommen, schlechte Termineinhaltung (Check-Ups) von Patienten. </a:t>
            </a:r>
          </a:p>
          <a:p>
            <a:pPr marL="742950" lvl="1" indent="-514350">
              <a:buAutoNum type="arabicPeriod"/>
            </a:pPr>
            <a:endParaRPr lang="de-DE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514350">
              <a:buAutoNum type="arabicPeriod"/>
            </a:pPr>
            <a:endParaRPr lang="de-DE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/>
            <a:endParaRPr lang="de-DE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900" dirty="0"/>
          </a:p>
        </p:txBody>
      </p:sp>
    </p:spTree>
    <p:extLst>
      <p:ext uri="{BB962C8B-B14F-4D97-AF65-F5344CB8AC3E}">
        <p14:creationId xmlns:p14="http://schemas.microsoft.com/office/powerpoint/2010/main" val="1614807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8638FD1-533B-4F37-B9BB-E9E3BBDABE86}"/>
              </a:ext>
            </a:extLst>
          </p:cNvPr>
          <p:cNvSpPr/>
          <p:nvPr/>
        </p:nvSpPr>
        <p:spPr>
          <a:xfrm>
            <a:off x="-1" y="0"/>
            <a:ext cx="3632433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B2A055-068D-480C-8E49-7A603411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251669"/>
            <a:ext cx="3372374" cy="487400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Handlungs-empfehlungen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C0FC8-AAE0-4911-A7F1-4596A6BA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213" y="637563"/>
            <a:ext cx="8086987" cy="6023296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Digital Health ausweiten, d.h. </a:t>
            </a:r>
          </a:p>
          <a:p>
            <a:pPr lvl="1"/>
            <a:r>
              <a:rPr lang="de-DE" dirty="0"/>
              <a:t>Online-Terminvergabe</a:t>
            </a:r>
          </a:p>
          <a:p>
            <a:pPr lvl="1"/>
            <a:r>
              <a:rPr lang="de-DE" dirty="0"/>
              <a:t>Erinnerungsmails für Vorsorgeuntersuchungen und Termine (Mail und SMS)</a:t>
            </a:r>
          </a:p>
          <a:p>
            <a:pPr lvl="1"/>
            <a:r>
              <a:rPr lang="de-DE" dirty="0"/>
              <a:t>Online Speicherung von Befunden</a:t>
            </a:r>
          </a:p>
          <a:p>
            <a:pPr lvl="1"/>
            <a:r>
              <a:rPr lang="de-DE" dirty="0"/>
              <a:t>Videokonsultationen ermöglichen</a:t>
            </a:r>
          </a:p>
          <a:p>
            <a:pPr lvl="1"/>
            <a:r>
              <a:rPr lang="de-DE" dirty="0"/>
              <a:t>Herzhotline</a:t>
            </a:r>
          </a:p>
          <a:p>
            <a:pPr lvl="1"/>
            <a:r>
              <a:rPr lang="de-DE" dirty="0"/>
              <a:t>Online Schulungen zu INR-Selbstmessung</a:t>
            </a:r>
          </a:p>
          <a:p>
            <a:r>
              <a:rPr lang="de-DE" dirty="0"/>
              <a:t>Die Nachsorge sollte bereits nach der Diagnose beginnen (Patient Education). Daher Aufklärung über psychische Folgen der OP direkt nach dem Eingriff für Angehörige und Patienten.</a:t>
            </a:r>
          </a:p>
          <a:p>
            <a:r>
              <a:rPr lang="de-DE" dirty="0"/>
              <a:t>Jeder Marcumar Patient erhält bei seiner Entlassung Informationsmaterial über das INR Selbstmanagement inkl. Kontakt zu relevanten Stellen.</a:t>
            </a:r>
          </a:p>
          <a:p>
            <a:r>
              <a:rPr lang="de-DE" dirty="0"/>
              <a:t>INR-Selbstmanagement Kurse als integrativer Bestandteil der REHA von Marcumar-Patienten.</a:t>
            </a:r>
          </a:p>
          <a:p>
            <a:r>
              <a:rPr lang="de-DE" dirty="0"/>
              <a:t>Bewusstseins-Schaffung, dass die Herzklappe nach dem Eingriff zwar „geheilt“ ist, der Patient jedoch nicht zwangsläufig gesund.</a:t>
            </a:r>
          </a:p>
          <a:p>
            <a:r>
              <a:rPr lang="de-DE" dirty="0"/>
              <a:t>„Selbsthilfegruppen“-Treffen von Patienten mit Kardiologen in den Herz-Krankenhäusern, mind. alle 2 Monate zu einem anderen Thema sowie der Möglichkeit, Fragen zu stellen.</a:t>
            </a:r>
          </a:p>
          <a:p>
            <a:r>
              <a:rPr lang="de-DE" dirty="0"/>
              <a:t>Verbesserung der Kommunikation zwischen Krankenhaus-Sozialarbeitern und </a:t>
            </a:r>
            <a:r>
              <a:rPr lang="de-DE" dirty="0" err="1"/>
              <a:t>Herzteam</a:t>
            </a:r>
            <a:r>
              <a:rPr lang="de-DE" dirty="0"/>
              <a:t>, besonders in Bezug auf Termine für die weiterführende Behandlung in der REHA. </a:t>
            </a:r>
          </a:p>
          <a:p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26D2D1-2EAC-46AD-930F-CB2794395839}"/>
              </a:ext>
            </a:extLst>
          </p:cNvPr>
          <p:cNvSpPr txBox="1"/>
          <p:nvPr/>
        </p:nvSpPr>
        <p:spPr>
          <a:xfrm>
            <a:off x="159391" y="4177718"/>
            <a:ext cx="2273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Nachsorge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83901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C5123-FF7B-4FE2-810E-4C25FD5B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de-DE" sz="3600" dirty="0"/>
              <a:t>Vorwissen über Herzklappen-erkrankungen</a:t>
            </a:r>
            <a:endParaRPr lang="de-AT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141BB0-2778-4F35-B7D2-323873577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5" y="338328"/>
            <a:ext cx="7343775" cy="16050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b="1" dirty="0"/>
              <a:t>Bei den Patienten war das Wissen über Herzklappenerkrankungen vor der Erkrankung eher gering.</a:t>
            </a:r>
          </a:p>
          <a:p>
            <a:pPr marL="0" indent="0">
              <a:buNone/>
            </a:pPr>
            <a:r>
              <a:rPr lang="de-DE" sz="2000" b="1" dirty="0"/>
              <a:t>Dies bestätigt auch die Umfrage unter den Ärzten, die hierbei auch kein signifikantes Stadt-Land-Gefälle feststellen konnten.</a:t>
            </a:r>
            <a:endParaRPr lang="de-DE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CB6B8D-4ADF-4DED-99B6-295EC6E2D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8" y="2742397"/>
            <a:ext cx="4840940" cy="3291840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86F1EA-0827-458F-B524-D61789FAD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4" y="2846273"/>
            <a:ext cx="4974336" cy="30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76538-F07A-4AA7-AE9E-43263912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Erkennung</a:t>
            </a:r>
            <a:r>
              <a:rPr lang="en-US" sz="3600" dirty="0"/>
              <a:t> der </a:t>
            </a:r>
            <a:r>
              <a:rPr lang="en-US" sz="3600" dirty="0" err="1"/>
              <a:t>Symptome</a:t>
            </a:r>
            <a:endParaRPr lang="en-US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75B1F5-0E5C-479C-99E6-712C2197E6F7}"/>
              </a:ext>
            </a:extLst>
          </p:cNvPr>
          <p:cNvSpPr txBox="1"/>
          <p:nvPr/>
        </p:nvSpPr>
        <p:spPr>
          <a:xfrm>
            <a:off x="4217438" y="102637"/>
            <a:ext cx="7650880" cy="202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Hauptsymtome</a:t>
            </a:r>
            <a:r>
              <a:rPr lang="en-US" b="1" dirty="0"/>
              <a:t> </a:t>
            </a:r>
            <a:r>
              <a:rPr lang="en-US" b="1" dirty="0" err="1"/>
              <a:t>waren</a:t>
            </a:r>
            <a:r>
              <a:rPr lang="en-US" b="1" dirty="0"/>
              <a:t> </a:t>
            </a:r>
            <a:r>
              <a:rPr lang="en-US" b="1" dirty="0" err="1"/>
              <a:t>Verringerung</a:t>
            </a:r>
            <a:r>
              <a:rPr lang="en-US" b="1" dirty="0"/>
              <a:t> der </a:t>
            </a:r>
            <a:r>
              <a:rPr lang="en-US" b="1" dirty="0" err="1"/>
              <a:t>Leistungsfähigkeit</a:t>
            </a:r>
            <a:r>
              <a:rPr lang="en-US" b="1" dirty="0"/>
              <a:t> </a:t>
            </a:r>
            <a:r>
              <a:rPr lang="en-US" b="1" dirty="0" err="1"/>
              <a:t>bzw</a:t>
            </a:r>
            <a:r>
              <a:rPr lang="en-US" b="1" dirty="0"/>
              <a:t>. </a:t>
            </a:r>
            <a:r>
              <a:rPr lang="en-US" b="1" dirty="0" err="1"/>
              <a:t>Kurzatmigkeit</a:t>
            </a:r>
            <a:r>
              <a:rPr lang="en-US" b="1" dirty="0"/>
              <a:t>, </a:t>
            </a:r>
            <a:r>
              <a:rPr lang="en-US" b="1" dirty="0" err="1"/>
              <a:t>aber</a:t>
            </a:r>
            <a:r>
              <a:rPr lang="en-US" b="1" dirty="0"/>
              <a:t> </a:t>
            </a:r>
            <a:r>
              <a:rPr lang="en-US" b="1" dirty="0" err="1"/>
              <a:t>nur</a:t>
            </a:r>
            <a:r>
              <a:rPr lang="en-US" b="1" dirty="0"/>
              <a:t> für 48% der </a:t>
            </a:r>
            <a:r>
              <a:rPr lang="en-US" b="1" dirty="0" err="1"/>
              <a:t>Patienten</a:t>
            </a:r>
            <a:r>
              <a:rPr lang="en-US" b="1" dirty="0"/>
              <a:t> war die </a:t>
            </a:r>
            <a:r>
              <a:rPr lang="en-US" b="1" dirty="0" err="1"/>
              <a:t>schnelle</a:t>
            </a:r>
            <a:r>
              <a:rPr lang="en-US" b="1" dirty="0"/>
              <a:t> </a:t>
            </a:r>
            <a:r>
              <a:rPr lang="en-US" b="1" dirty="0" err="1"/>
              <a:t>Erschöpfung</a:t>
            </a:r>
            <a:r>
              <a:rPr lang="en-US" b="1" dirty="0"/>
              <a:t> der </a:t>
            </a:r>
            <a:r>
              <a:rPr lang="en-US" b="1" dirty="0" err="1"/>
              <a:t>Anlass</a:t>
            </a:r>
            <a:r>
              <a:rPr lang="en-US" b="1" dirty="0"/>
              <a:t>, den </a:t>
            </a:r>
            <a:r>
              <a:rPr lang="en-US" b="1" dirty="0" err="1"/>
              <a:t>Arzt</a:t>
            </a:r>
            <a:r>
              <a:rPr lang="en-US" b="1" dirty="0"/>
              <a:t> </a:t>
            </a:r>
            <a:r>
              <a:rPr lang="en-US" b="1" dirty="0" err="1"/>
              <a:t>aufzusuchen</a:t>
            </a:r>
            <a:r>
              <a:rPr lang="en-US" b="1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Etwa</a:t>
            </a:r>
            <a:r>
              <a:rPr lang="en-US" b="1" dirty="0"/>
              <a:t> 68% der </a:t>
            </a:r>
            <a:r>
              <a:rPr lang="en-US" b="1" dirty="0" err="1"/>
              <a:t>Patienten</a:t>
            </a:r>
            <a:r>
              <a:rPr lang="en-US" b="1" dirty="0"/>
              <a:t> </a:t>
            </a:r>
            <a:r>
              <a:rPr lang="en-US" b="1" dirty="0" err="1"/>
              <a:t>konnten</a:t>
            </a:r>
            <a:r>
              <a:rPr lang="en-US" b="1" dirty="0"/>
              <a:t>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Symptome</a:t>
            </a:r>
            <a:r>
              <a:rPr lang="en-US" b="1" dirty="0"/>
              <a:t> </a:t>
            </a:r>
            <a:r>
              <a:rPr lang="en-US" b="1" dirty="0" err="1"/>
              <a:t>keiner</a:t>
            </a:r>
            <a:r>
              <a:rPr lang="en-US" b="1" dirty="0"/>
              <a:t> </a:t>
            </a:r>
            <a:r>
              <a:rPr lang="en-US" b="1" dirty="0" err="1"/>
              <a:t>ihnen</a:t>
            </a:r>
            <a:r>
              <a:rPr lang="en-US" b="1" dirty="0"/>
              <a:t> </a:t>
            </a:r>
            <a:r>
              <a:rPr lang="en-US" b="1" dirty="0" err="1"/>
              <a:t>bekannten</a:t>
            </a:r>
            <a:r>
              <a:rPr lang="en-US" b="1" dirty="0"/>
              <a:t> </a:t>
            </a:r>
            <a:r>
              <a:rPr lang="en-US" b="1" dirty="0" err="1"/>
              <a:t>Erkrankung</a:t>
            </a:r>
            <a:r>
              <a:rPr lang="en-US" b="1" dirty="0"/>
              <a:t> </a:t>
            </a:r>
            <a:r>
              <a:rPr lang="en-US" b="1" dirty="0" err="1"/>
              <a:t>zuordnen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Nur 35% </a:t>
            </a:r>
            <a:r>
              <a:rPr lang="en-US" b="1" dirty="0" err="1"/>
              <a:t>sind</a:t>
            </a:r>
            <a:r>
              <a:rPr lang="en-US" b="1" dirty="0"/>
              <a:t> </a:t>
            </a:r>
            <a:r>
              <a:rPr lang="en-US" b="1" dirty="0" err="1"/>
              <a:t>nach</a:t>
            </a:r>
            <a:r>
              <a:rPr lang="en-US" b="1" dirty="0"/>
              <a:t> </a:t>
            </a:r>
            <a:r>
              <a:rPr lang="en-US" b="1" dirty="0" err="1"/>
              <a:t>Auftreten</a:t>
            </a:r>
            <a:r>
              <a:rPr lang="en-US" b="1" dirty="0"/>
              <a:t> der </a:t>
            </a:r>
            <a:r>
              <a:rPr lang="en-US" b="1" dirty="0" err="1"/>
              <a:t>Symptome</a:t>
            </a:r>
            <a:r>
              <a:rPr lang="en-US" b="1" dirty="0"/>
              <a:t> </a:t>
            </a:r>
            <a:r>
              <a:rPr lang="en-US" b="1" dirty="0" err="1"/>
              <a:t>sofort</a:t>
            </a:r>
            <a:r>
              <a:rPr lang="en-US" b="1" dirty="0"/>
              <a:t> </a:t>
            </a:r>
            <a:r>
              <a:rPr lang="en-US" b="1" dirty="0" err="1"/>
              <a:t>zum</a:t>
            </a:r>
            <a:r>
              <a:rPr lang="en-US" b="1" dirty="0"/>
              <a:t> </a:t>
            </a:r>
            <a:r>
              <a:rPr lang="en-US" b="1" dirty="0" err="1"/>
              <a:t>Arzt</a:t>
            </a:r>
            <a:r>
              <a:rPr lang="en-US" b="1" dirty="0"/>
              <a:t> </a:t>
            </a:r>
            <a:r>
              <a:rPr lang="en-US" b="1" dirty="0" err="1"/>
              <a:t>gegangen</a:t>
            </a:r>
            <a:r>
              <a:rPr lang="en-US" b="1" dirty="0"/>
              <a:t>, 29% erst </a:t>
            </a:r>
            <a:r>
              <a:rPr lang="en-US" b="1" dirty="0" err="1"/>
              <a:t>nach</a:t>
            </a:r>
            <a:r>
              <a:rPr lang="en-US" b="1" dirty="0"/>
              <a:t> </a:t>
            </a:r>
            <a:r>
              <a:rPr lang="en-US" b="1" dirty="0" err="1"/>
              <a:t>einem</a:t>
            </a:r>
            <a:r>
              <a:rPr lang="en-US" b="1" dirty="0"/>
              <a:t> </a:t>
            </a:r>
            <a:r>
              <a:rPr lang="en-US" b="1" dirty="0" err="1"/>
              <a:t>Jahr</a:t>
            </a:r>
            <a:r>
              <a:rPr lang="en-US" b="1" dirty="0"/>
              <a:t> </a:t>
            </a:r>
            <a:r>
              <a:rPr lang="en-US" b="1" dirty="0" err="1"/>
              <a:t>bzw</a:t>
            </a:r>
            <a:r>
              <a:rPr lang="en-US" b="1" dirty="0"/>
              <a:t>. gar </a:t>
            </a:r>
            <a:r>
              <a:rPr lang="en-US" b="1" dirty="0" err="1"/>
              <a:t>nicht</a:t>
            </a:r>
            <a:r>
              <a:rPr lang="en-US" b="1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681C23-6674-4E4C-A93A-24457F84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2821401"/>
            <a:ext cx="4974336" cy="3133831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B305778-75CE-4D7F-84F7-3C8D9B7CA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4" y="2970631"/>
            <a:ext cx="4974336" cy="28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9EE56-E57F-4EB7-BC6C-CE480A9D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Erstellung der Verdachtsdiagnose</a:t>
            </a:r>
            <a:endParaRPr lang="de-AT" dirty="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55CE079B-1B9B-4380-811C-553D617E2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997911"/>
              </p:ext>
            </p:extLst>
          </p:nvPr>
        </p:nvGraphicFramePr>
        <p:xfrm>
          <a:off x="214603" y="1091682"/>
          <a:ext cx="11877869" cy="563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38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7F0814-8018-4356-86E2-A7A5D211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de-DE" sz="3700"/>
              <a:t>Digitale Tools in der Erkennung von HK-Erkrankungen</a:t>
            </a:r>
            <a:endParaRPr lang="de-AT" sz="37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BC9D58-0FB7-44D1-968D-FFA2CE00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Ein Großteil der Ärzte halten digitale Tools in der Patientenbetreuung für sinnvoll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400" dirty="0"/>
              <a:t>Das digitale Stethoskop trifft – quer durch alle Fachrichtungen – auf weniger Zustimmung.</a:t>
            </a:r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0D3920-9C0B-49EE-A711-DA2998E98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84" y="538649"/>
            <a:ext cx="4812938" cy="21658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291C80-3068-4EC1-8090-147CE5B65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8" y="3595960"/>
            <a:ext cx="3978630" cy="24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7483F39-8311-49E3-8565-34B8D94AAF8E}"/>
              </a:ext>
            </a:extLst>
          </p:cNvPr>
          <p:cNvSpPr/>
          <p:nvPr/>
        </p:nvSpPr>
        <p:spPr>
          <a:xfrm>
            <a:off x="0" y="0"/>
            <a:ext cx="2625754" cy="68580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660066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AE3EBB-BDC6-470C-B975-49B3FDFA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503340"/>
            <a:ext cx="2348917" cy="5641595"/>
          </a:xfrm>
          <a:solidFill>
            <a:srgbClr val="660066"/>
          </a:solidFill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de-DE" sz="2700" b="1" dirty="0">
                <a:solidFill>
                  <a:schemeClr val="bg1"/>
                </a:solidFill>
              </a:rPr>
              <a:t>Vorschläge der befragten Ärzte zur Verbesserung der Früherkennung: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3A68D0-A20F-4299-AC51-D4498E85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538" y="629173"/>
            <a:ext cx="8107261" cy="588907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regelmäßige kardiologische Check-Ups (Kardio-Pass)</a:t>
            </a:r>
          </a:p>
          <a:p>
            <a:r>
              <a:rPr lang="de-DE" dirty="0"/>
              <a:t>regelmäßige Auskultation und Diagnostik beim Hausarzt, Betriebsarzt, Kinderarzt, mind. 1x pro Jahr </a:t>
            </a:r>
          </a:p>
          <a:p>
            <a:r>
              <a:rPr lang="de-DE" dirty="0"/>
              <a:t>Hausärzte schulen, fortbilden, sensibilisieren </a:t>
            </a:r>
          </a:p>
          <a:p>
            <a:r>
              <a:rPr lang="de-DE" dirty="0"/>
              <a:t>Öffentlichkeit sensibilisieren durch Medienkampagnen</a:t>
            </a:r>
          </a:p>
          <a:p>
            <a:r>
              <a:rPr lang="de-DE" dirty="0"/>
              <a:t>regelmäßige Echos</a:t>
            </a:r>
          </a:p>
          <a:p>
            <a:r>
              <a:rPr lang="de-AT" dirty="0"/>
              <a:t>Patienteninformationen gedruckt und digital</a:t>
            </a:r>
          </a:p>
          <a:p>
            <a:r>
              <a:rPr lang="de-AT" dirty="0"/>
              <a:t>Patiententage</a:t>
            </a:r>
          </a:p>
          <a:p>
            <a:r>
              <a:rPr lang="de-DE" dirty="0"/>
              <a:t>Bei Beschwerden zum Internisten gehen</a:t>
            </a:r>
          </a:p>
          <a:p>
            <a:r>
              <a:rPr lang="de-DE" dirty="0"/>
              <a:t>zuhören, hinhorchen, selbst schallen</a:t>
            </a:r>
          </a:p>
          <a:p>
            <a:r>
              <a:rPr lang="de-DE" dirty="0"/>
              <a:t>Echokardiogramm bei Belastungsdyspnoe, Arrhythmien und Thoraxschmerzen routinemäßig (auch bei Vorliegen anderer Krankheiten wie Übergewicht, COPD...)</a:t>
            </a:r>
          </a:p>
          <a:p>
            <a:r>
              <a:rPr lang="de-DE" dirty="0"/>
              <a:t>Aufmerksam auf Symptome eingehen und abklären</a:t>
            </a:r>
          </a:p>
          <a:p>
            <a:r>
              <a:rPr lang="de-DE" dirty="0"/>
              <a:t>Digitales Stethoskop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485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3275</Words>
  <Application>Microsoft Office PowerPoint</Application>
  <PresentationFormat>Breitbild</PresentationFormat>
  <Paragraphs>434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Office</vt:lpstr>
      <vt:lpstr>Patient  Journey Herzklappen- erkrankungen</vt:lpstr>
      <vt:lpstr>Teilnehmende Ärzte (27 inhaltliche Fragen)</vt:lpstr>
      <vt:lpstr>Teilnehmende Patienten/ Angehörige (66 inhaltliche Fragen)</vt:lpstr>
      <vt:lpstr>Von der Erkennung der Symptome bis zur Verdachtsdiagnose Herzklappenerkrankung </vt:lpstr>
      <vt:lpstr>Vorwissen über Herzklappen-erkrankungen</vt:lpstr>
      <vt:lpstr>Erkennung der Symptome</vt:lpstr>
      <vt:lpstr>Erstellung der Verdachtsdiagnose</vt:lpstr>
      <vt:lpstr>Digitale Tools in der Erkennung von HK-Erkrankungen</vt:lpstr>
      <vt:lpstr>Vorschläge der befragten Ärzte zur Verbesserung der Früherkennung:</vt:lpstr>
      <vt:lpstr>Empfehlungen der Ärzte zum Thema: Wie kann man Hausärzte für Herzklappen-erkrankungen sensibilisieren?</vt:lpstr>
      <vt:lpstr>Aktuelle Probleme beim Thema Sensibilisierung bzw. Aufklärung über Herzklappen-Erkrankungen aus Sicht der Patienten </vt:lpstr>
      <vt:lpstr>Vorsorge-untersuchungen</vt:lpstr>
      <vt:lpstr> Kampagnenideen von Patienten um Menschen zur Teilnahme an Vorsorgeuntersuchungen zu motivieren</vt:lpstr>
      <vt:lpstr>    Handlungs-empfehlungen</vt:lpstr>
      <vt:lpstr>Diagnose</vt:lpstr>
      <vt:lpstr>Wartezeit Termin</vt:lpstr>
      <vt:lpstr>Untersuchungen zur Diagnoseabklärung</vt:lpstr>
      <vt:lpstr>Zweite Meinung</vt:lpstr>
      <vt:lpstr>   Handlungs-empfehlungen</vt:lpstr>
      <vt:lpstr>Behandlung</vt:lpstr>
      <vt:lpstr>Rahmenbedingungen</vt:lpstr>
      <vt:lpstr>Wartezeit nach Diagnose bis OP</vt:lpstr>
      <vt:lpstr>Kommunikation Mediziner - Patient</vt:lpstr>
      <vt:lpstr>Kommunikation Mediziner - Patient</vt:lpstr>
      <vt:lpstr>Herzteam</vt:lpstr>
      <vt:lpstr>Dauer Krankenhausaufenthalt Patienten geben folgende Aufenthaltsdauer an:</vt:lpstr>
      <vt:lpstr>Entlassung aus Krankenhaus Informationen in den Entlassungspapieren laut Patienten:  </vt:lpstr>
      <vt:lpstr>Corona: OP-Termine während der Corona-Pandemie laut Patienten: </vt:lpstr>
      <vt:lpstr>Handlungs-empfehlungen</vt:lpstr>
      <vt:lpstr>Nachsorge</vt:lpstr>
      <vt:lpstr>Digital Health</vt:lpstr>
      <vt:lpstr>Psychologische Folgen </vt:lpstr>
      <vt:lpstr>Psychologische Folgen </vt:lpstr>
      <vt:lpstr>Psychologische Folgen</vt:lpstr>
      <vt:lpstr>REHA-Maßnahmen </vt:lpstr>
      <vt:lpstr>PowerPoint-Präsentation</vt:lpstr>
      <vt:lpstr>Blutgerinnung</vt:lpstr>
      <vt:lpstr>Wiedereinstieg Berufsleben</vt:lpstr>
      <vt:lpstr>Was wünschen Sie sich als Patient von Ärzten? </vt:lpstr>
      <vt:lpstr>Welche Lücken sehen Sie als Patient in der lebenslangen Betreuung von HK-Patienten</vt:lpstr>
      <vt:lpstr>Welche Lücken sehen Mediziner in der lebenslangen Behandlung von HK-Patienten? </vt:lpstr>
      <vt:lpstr>Handlungs-empfehlungen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Journey HerzklappenpatientInnen</dc:title>
  <dc:creator>Katja Teichert</dc:creator>
  <cp:lastModifiedBy>Katja Teichert</cp:lastModifiedBy>
  <cp:revision>3</cp:revision>
  <dcterms:created xsi:type="dcterms:W3CDTF">2021-11-11T10:57:06Z</dcterms:created>
  <dcterms:modified xsi:type="dcterms:W3CDTF">2021-11-19T06:01:22Z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1155821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